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56" r:id="rId2"/>
    <p:sldId id="257" r:id="rId3"/>
    <p:sldId id="258" r:id="rId4"/>
    <p:sldId id="259" r:id="rId5"/>
    <p:sldId id="260"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270" r:id="rId63"/>
  </p:sldIdLst>
  <p:sldSz cx="12192000" cy="6858000"/>
  <p:notesSz cx="12192000" cy="6858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75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E3817ED-8F7B-49C0-AE4C-FB5245DBB9EE}" type="datetimeFigureOut">
              <a:rPr lang="es-PE" smtClean="0"/>
              <a:t>19/05/2024</a:t>
            </a:fld>
            <a:endParaRPr lang="es-PE"/>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01C554E-A047-410C-B1CD-599792780F70}" type="slidenum">
              <a:rPr lang="es-PE" smtClean="0"/>
              <a:t>‹Nº›</a:t>
            </a:fld>
            <a:endParaRPr lang="es-PE"/>
          </a:p>
        </p:txBody>
      </p:sp>
    </p:spTree>
    <p:extLst>
      <p:ext uri="{BB962C8B-B14F-4D97-AF65-F5344CB8AC3E}">
        <p14:creationId xmlns:p14="http://schemas.microsoft.com/office/powerpoint/2010/main" val="391239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801C554E-A047-410C-B1CD-599792780F70}" type="slidenum">
              <a:rPr lang="es-PE" smtClean="0"/>
              <a:t>4</a:t>
            </a:fld>
            <a:endParaRPr lang="es-PE"/>
          </a:p>
        </p:txBody>
      </p:sp>
    </p:spTree>
    <p:extLst>
      <p:ext uri="{BB962C8B-B14F-4D97-AF65-F5344CB8AC3E}">
        <p14:creationId xmlns:p14="http://schemas.microsoft.com/office/powerpoint/2010/main" val="341391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PE" altLang="es-PE" smtClean="0"/>
          </a:p>
        </p:txBody>
      </p:sp>
      <p:sp>
        <p:nvSpPr>
          <p:cNvPr id="7172" name="3 Marcador de número de diapositiva"/>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FF0D97-475C-473E-9A89-320B7F94F402}" type="slidenum">
              <a:rPr lang="es-ES" altLang="es-PE" smtClean="0"/>
              <a:pPr>
                <a:spcBef>
                  <a:spcPct val="0"/>
                </a:spcBef>
              </a:pPr>
              <a:t>7</a:t>
            </a:fld>
            <a:endParaRPr lang="es-ES" altLang="es-PE" smtClean="0"/>
          </a:p>
        </p:txBody>
      </p:sp>
    </p:spTree>
    <p:extLst>
      <p:ext uri="{BB962C8B-B14F-4D97-AF65-F5344CB8AC3E}">
        <p14:creationId xmlns:p14="http://schemas.microsoft.com/office/powerpoint/2010/main" val="130194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0" i="0">
                <a:solidFill>
                  <a:srgbClr val="00F3B5"/>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sz="1600" b="1" i="0" u="heavy">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0" i="0">
                <a:solidFill>
                  <a:srgbClr val="00F3B5"/>
                </a:solidFill>
                <a:latin typeface="Lucida Sans Unicode"/>
                <a:cs typeface="Lucida Sans Unicode"/>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999" cy="6857998"/>
          </a:xfrm>
          <a:prstGeom prst="rect">
            <a:avLst/>
          </a:prstGeom>
        </p:spPr>
      </p:pic>
      <p:sp>
        <p:nvSpPr>
          <p:cNvPr id="2" name="Holder 2"/>
          <p:cNvSpPr>
            <a:spLocks noGrp="1"/>
          </p:cNvSpPr>
          <p:nvPr>
            <p:ph type="title"/>
          </p:nvPr>
        </p:nvSpPr>
        <p:spPr/>
        <p:txBody>
          <a:bodyPr lIns="0" tIns="0" rIns="0" bIns="0"/>
          <a:lstStyle>
            <a:lvl1pPr>
              <a:defRPr sz="6600" b="0" i="0">
                <a:solidFill>
                  <a:srgbClr val="00F3B5"/>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3046988"/>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2462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a:xfrm>
            <a:off x="609600" y="6377940"/>
            <a:ext cx="2804160" cy="276999"/>
          </a:xfrm>
        </p:spPr>
        <p:txBody>
          <a:bodyPr/>
          <a:lstStyle>
            <a:lvl1pPr>
              <a:defRPr/>
            </a:lvl1pPr>
          </a:lstStyle>
          <a:p>
            <a:pPr>
              <a:defRPr/>
            </a:pPr>
            <a:fld id="{082D2F90-6A43-4652-8D2F-F807C0775D60}" type="datetimeFigureOut">
              <a:rPr lang="es-ES"/>
              <a:pPr>
                <a:defRPr/>
              </a:pPr>
              <a:t>19/05/2024</a:t>
            </a:fld>
            <a:endParaRPr lang="es-ES"/>
          </a:p>
        </p:txBody>
      </p:sp>
      <p:sp>
        <p:nvSpPr>
          <p:cNvPr id="5" name="4 Marcador de pie de página"/>
          <p:cNvSpPr>
            <a:spLocks noGrp="1"/>
          </p:cNvSpPr>
          <p:nvPr>
            <p:ph type="ftr" sz="quarter" idx="11"/>
          </p:nvPr>
        </p:nvSpPr>
        <p:spPr>
          <a:xfrm>
            <a:off x="4145280" y="6377940"/>
            <a:ext cx="3901440" cy="276999"/>
          </a:xfrm>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a:xfrm>
            <a:off x="8778240" y="6377940"/>
            <a:ext cx="2804160" cy="276999"/>
          </a:xfrm>
        </p:spPr>
        <p:txBody>
          <a:bodyPr/>
          <a:lstStyle>
            <a:lvl1pPr>
              <a:defRPr/>
            </a:lvl1pPr>
          </a:lstStyle>
          <a:p>
            <a:pPr>
              <a:defRPr/>
            </a:pPr>
            <a:fld id="{A0957F6C-7F91-42C6-8C5D-B28A8D2D1682}" type="slidenum">
              <a:rPr lang="es-ES" altLang="es-PE"/>
              <a:pPr>
                <a:defRPr/>
              </a:pPr>
              <a:t>‹Nº›</a:t>
            </a:fld>
            <a:endParaRPr lang="es-ES" altLang="es-PE"/>
          </a:p>
        </p:txBody>
      </p:sp>
    </p:spTree>
    <p:extLst>
      <p:ext uri="{BB962C8B-B14F-4D97-AF65-F5344CB8AC3E}">
        <p14:creationId xmlns:p14="http://schemas.microsoft.com/office/powerpoint/2010/main" val="384019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a:xfrm>
            <a:off x="609600" y="6377940"/>
            <a:ext cx="2804160" cy="276999"/>
          </a:xfrm>
        </p:spPr>
        <p:txBody>
          <a:bodyPr/>
          <a:lstStyle>
            <a:lvl1pPr>
              <a:defRPr/>
            </a:lvl1pPr>
          </a:lstStyle>
          <a:p>
            <a:pPr>
              <a:defRPr/>
            </a:pPr>
            <a:fld id="{BC6EC0D2-6C8E-4F40-8A92-A16288C7B5BD}" type="datetimeFigureOut">
              <a:rPr lang="es-ES"/>
              <a:pPr>
                <a:defRPr/>
              </a:pPr>
              <a:t>19/05/2024</a:t>
            </a:fld>
            <a:endParaRPr lang="es-ES"/>
          </a:p>
        </p:txBody>
      </p:sp>
      <p:sp>
        <p:nvSpPr>
          <p:cNvPr id="3" name="4 Marcador de pie de página"/>
          <p:cNvSpPr>
            <a:spLocks noGrp="1"/>
          </p:cNvSpPr>
          <p:nvPr>
            <p:ph type="ftr" sz="quarter" idx="11"/>
          </p:nvPr>
        </p:nvSpPr>
        <p:spPr>
          <a:xfrm>
            <a:off x="4145280" y="6377940"/>
            <a:ext cx="3901440" cy="276999"/>
          </a:xfrm>
        </p:spPr>
        <p:txBody>
          <a:bodyPr/>
          <a:lstStyle>
            <a:lvl1pPr>
              <a:defRPr/>
            </a:lvl1pPr>
          </a:lstStyle>
          <a:p>
            <a:pPr>
              <a:defRPr/>
            </a:pPr>
            <a:endParaRPr lang="es-ES"/>
          </a:p>
        </p:txBody>
      </p:sp>
      <p:sp>
        <p:nvSpPr>
          <p:cNvPr id="4" name="5 Marcador de número de diapositiva"/>
          <p:cNvSpPr>
            <a:spLocks noGrp="1"/>
          </p:cNvSpPr>
          <p:nvPr>
            <p:ph type="sldNum" sz="quarter" idx="12"/>
          </p:nvPr>
        </p:nvSpPr>
        <p:spPr>
          <a:xfrm>
            <a:off x="8778240" y="6377940"/>
            <a:ext cx="2804160" cy="276999"/>
          </a:xfrm>
        </p:spPr>
        <p:txBody>
          <a:bodyPr/>
          <a:lstStyle>
            <a:lvl1pPr>
              <a:defRPr/>
            </a:lvl1pPr>
          </a:lstStyle>
          <a:p>
            <a:pPr>
              <a:defRPr/>
            </a:pPr>
            <a:fld id="{5F640447-EFF8-42D6-948E-C74A31D391B5}" type="slidenum">
              <a:rPr lang="es-ES" altLang="es-PE"/>
              <a:pPr>
                <a:defRPr/>
              </a:pPr>
              <a:t>‹Nº›</a:t>
            </a:fld>
            <a:endParaRPr lang="es-ES" altLang="es-PE"/>
          </a:p>
        </p:txBody>
      </p:sp>
    </p:spTree>
    <p:extLst>
      <p:ext uri="{BB962C8B-B14F-4D97-AF65-F5344CB8AC3E}">
        <p14:creationId xmlns:p14="http://schemas.microsoft.com/office/powerpoint/2010/main" val="246647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609600" y="292100"/>
            <a:ext cx="10972800" cy="135421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2 Marcador de fecha"/>
          <p:cNvSpPr>
            <a:spLocks noGrp="1"/>
          </p:cNvSpPr>
          <p:nvPr>
            <p:ph type="dt" sz="half" idx="10"/>
          </p:nvPr>
        </p:nvSpPr>
        <p:spPr>
          <a:xfrm>
            <a:off x="609600" y="6245225"/>
            <a:ext cx="2844800" cy="276999"/>
          </a:xfrm>
        </p:spPr>
        <p:txBody>
          <a:bodyPr/>
          <a:lstStyle>
            <a:lvl1pPr>
              <a:defRPr/>
            </a:lvl1pPr>
          </a:lstStyle>
          <a:p>
            <a:pPr>
              <a:defRPr/>
            </a:pPr>
            <a:endParaRPr lang="es-ES"/>
          </a:p>
        </p:txBody>
      </p:sp>
      <p:sp>
        <p:nvSpPr>
          <p:cNvPr id="4" name="3 Marcador de pie de página"/>
          <p:cNvSpPr>
            <a:spLocks noGrp="1"/>
          </p:cNvSpPr>
          <p:nvPr>
            <p:ph type="ftr" sz="quarter" idx="11"/>
          </p:nvPr>
        </p:nvSpPr>
        <p:spPr>
          <a:xfrm>
            <a:off x="4165600" y="6245225"/>
            <a:ext cx="3860800" cy="276999"/>
          </a:xfrm>
        </p:spPr>
        <p:txBody>
          <a:bodyPr/>
          <a:lstStyle>
            <a:lvl1pPr>
              <a:defRPr/>
            </a:lvl1pPr>
          </a:lstStyle>
          <a:p>
            <a:pPr>
              <a:defRPr/>
            </a:pPr>
            <a:endParaRPr lang="es-ES"/>
          </a:p>
        </p:txBody>
      </p:sp>
      <p:sp>
        <p:nvSpPr>
          <p:cNvPr id="5" name="4 Marcador de número de diapositiva"/>
          <p:cNvSpPr>
            <a:spLocks noGrp="1"/>
          </p:cNvSpPr>
          <p:nvPr>
            <p:ph type="sldNum" sz="quarter" idx="12"/>
          </p:nvPr>
        </p:nvSpPr>
        <p:spPr>
          <a:xfrm>
            <a:off x="8737600" y="6245225"/>
            <a:ext cx="2844800" cy="276999"/>
          </a:xfrm>
        </p:spPr>
        <p:txBody>
          <a:bodyPr/>
          <a:lstStyle>
            <a:lvl1pPr>
              <a:defRPr/>
            </a:lvl1pPr>
          </a:lstStyle>
          <a:p>
            <a:pPr>
              <a:defRPr/>
            </a:pPr>
            <a:fld id="{237B2BEF-8CFE-4B42-A326-85665F47ABE3}" type="slidenum">
              <a:rPr lang="es-ES" altLang="es-PE"/>
              <a:pPr>
                <a:defRPr/>
              </a:pPr>
              <a:t>‹Nº›</a:t>
            </a:fld>
            <a:endParaRPr lang="es-ES" altLang="es-PE"/>
          </a:p>
        </p:txBody>
      </p:sp>
    </p:spTree>
    <p:extLst>
      <p:ext uri="{BB962C8B-B14F-4D97-AF65-F5344CB8AC3E}">
        <p14:creationId xmlns:p14="http://schemas.microsoft.com/office/powerpoint/2010/main" val="2489152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1805304" y="1690306"/>
            <a:ext cx="6038850" cy="4062651"/>
          </a:xfrm>
        </p:spPr>
        <p:txBody>
          <a:bodyPr/>
          <a:lstStyle/>
          <a:p>
            <a:r>
              <a:rPr lang="es-ES"/>
              <a:t>Haga clic para modificar el estilo de título del patrón</a:t>
            </a:r>
          </a:p>
        </p:txBody>
      </p:sp>
      <p:sp>
        <p:nvSpPr>
          <p:cNvPr id="3" name="3 Marcador de fecha"/>
          <p:cNvSpPr>
            <a:spLocks noGrp="1"/>
          </p:cNvSpPr>
          <p:nvPr>
            <p:ph type="dt" sz="half" idx="10"/>
          </p:nvPr>
        </p:nvSpPr>
        <p:spPr>
          <a:xfrm>
            <a:off x="609600" y="6377940"/>
            <a:ext cx="2804160" cy="276999"/>
          </a:xfrm>
        </p:spPr>
        <p:txBody>
          <a:bodyPr/>
          <a:lstStyle>
            <a:lvl1pPr>
              <a:defRPr/>
            </a:lvl1pPr>
          </a:lstStyle>
          <a:p>
            <a:pPr>
              <a:defRPr/>
            </a:pPr>
            <a:fld id="{DAC6EA4B-C163-4BB7-ABB4-437EB24C5D31}" type="datetimeFigureOut">
              <a:rPr lang="es-ES"/>
              <a:pPr>
                <a:defRPr/>
              </a:pPr>
              <a:t>19/05/2024</a:t>
            </a:fld>
            <a:endParaRPr lang="es-ES"/>
          </a:p>
        </p:txBody>
      </p:sp>
      <p:sp>
        <p:nvSpPr>
          <p:cNvPr id="4" name="4 Marcador de pie de página"/>
          <p:cNvSpPr>
            <a:spLocks noGrp="1"/>
          </p:cNvSpPr>
          <p:nvPr>
            <p:ph type="ftr" sz="quarter" idx="11"/>
          </p:nvPr>
        </p:nvSpPr>
        <p:spPr>
          <a:xfrm>
            <a:off x="4145280" y="6377940"/>
            <a:ext cx="3901440" cy="276999"/>
          </a:xfrm>
        </p:spPr>
        <p:txBody>
          <a:bodyPr/>
          <a:lstStyle>
            <a:lvl1pPr>
              <a:defRPr/>
            </a:lvl1pPr>
          </a:lstStyle>
          <a:p>
            <a:pPr>
              <a:defRPr/>
            </a:pPr>
            <a:endParaRPr lang="es-ES"/>
          </a:p>
        </p:txBody>
      </p:sp>
      <p:sp>
        <p:nvSpPr>
          <p:cNvPr id="5" name="5 Marcador de número de diapositiva"/>
          <p:cNvSpPr>
            <a:spLocks noGrp="1"/>
          </p:cNvSpPr>
          <p:nvPr>
            <p:ph type="sldNum" sz="quarter" idx="12"/>
          </p:nvPr>
        </p:nvSpPr>
        <p:spPr>
          <a:xfrm>
            <a:off x="8778240" y="6377940"/>
            <a:ext cx="2804160" cy="276999"/>
          </a:xfrm>
        </p:spPr>
        <p:txBody>
          <a:bodyPr/>
          <a:lstStyle>
            <a:lvl1pPr>
              <a:defRPr/>
            </a:lvl1pPr>
          </a:lstStyle>
          <a:p>
            <a:pPr>
              <a:defRPr/>
            </a:pPr>
            <a:fld id="{7284C2A7-010A-4522-998E-206A130FD4F5}" type="slidenum">
              <a:rPr lang="es-ES" altLang="es-PE"/>
              <a:pPr>
                <a:defRPr/>
              </a:pPr>
              <a:t>‹Nº›</a:t>
            </a:fld>
            <a:endParaRPr lang="es-ES" altLang="es-PE"/>
          </a:p>
        </p:txBody>
      </p:sp>
    </p:spTree>
    <p:extLst>
      <p:ext uri="{BB962C8B-B14F-4D97-AF65-F5344CB8AC3E}">
        <p14:creationId xmlns:p14="http://schemas.microsoft.com/office/powerpoint/2010/main" val="360867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11" cstate="print"/>
          <a:stretch>
            <a:fillRect/>
          </a:stretch>
        </p:blipFill>
        <p:spPr>
          <a:xfrm>
            <a:off x="0" y="0"/>
            <a:ext cx="12191999" cy="6857998"/>
          </a:xfrm>
          <a:prstGeom prst="rect">
            <a:avLst/>
          </a:prstGeom>
        </p:spPr>
      </p:pic>
      <p:sp>
        <p:nvSpPr>
          <p:cNvPr id="2" name="Holder 2"/>
          <p:cNvSpPr>
            <a:spLocks noGrp="1"/>
          </p:cNvSpPr>
          <p:nvPr>
            <p:ph type="title"/>
          </p:nvPr>
        </p:nvSpPr>
        <p:spPr>
          <a:xfrm>
            <a:off x="1805304" y="1690306"/>
            <a:ext cx="6038850" cy="3044190"/>
          </a:xfrm>
          <a:prstGeom prst="rect">
            <a:avLst/>
          </a:prstGeom>
        </p:spPr>
        <p:txBody>
          <a:bodyPr wrap="square" lIns="0" tIns="0" rIns="0" bIns="0">
            <a:spAutoFit/>
          </a:bodyPr>
          <a:lstStyle>
            <a:lvl1pPr>
              <a:defRPr sz="6600" b="0" i="0">
                <a:solidFill>
                  <a:srgbClr val="00F3B5"/>
                </a:solidFill>
                <a:latin typeface="Lucida Sans Unicode"/>
                <a:cs typeface="Lucida Sans Unicode"/>
              </a:defRPr>
            </a:lvl1pPr>
          </a:lstStyle>
          <a:p>
            <a:endParaRPr/>
          </a:p>
        </p:txBody>
      </p:sp>
      <p:sp>
        <p:nvSpPr>
          <p:cNvPr id="3" name="Holder 3"/>
          <p:cNvSpPr>
            <a:spLocks noGrp="1"/>
          </p:cNvSpPr>
          <p:nvPr>
            <p:ph type="body" idx="1"/>
          </p:nvPr>
        </p:nvSpPr>
        <p:spPr>
          <a:xfrm>
            <a:off x="1079500" y="1533778"/>
            <a:ext cx="6314440" cy="1946910"/>
          </a:xfrm>
          <a:prstGeom prst="rect">
            <a:avLst/>
          </a:prstGeom>
        </p:spPr>
        <p:txBody>
          <a:bodyPr wrap="square" lIns="0" tIns="0" rIns="0" bIns="0">
            <a:spAutoFit/>
          </a:bodyPr>
          <a:lstStyle>
            <a:lvl1pPr>
              <a:defRPr sz="1600" b="1" i="0" u="heavy">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5/19/2024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tractian.com/es/blog/conozca-la-nueva-rutina-de-mantenimiento-de-corteva-agriscience"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 Id="rId4" Type="http://schemas.openxmlformats.org/officeDocument/2006/relationships/image" Target="NUL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uadroTexto 2"/>
          <p:cNvSpPr txBox="1">
            <a:spLocks noChangeArrowheads="1"/>
          </p:cNvSpPr>
          <p:nvPr/>
        </p:nvSpPr>
        <p:spPr bwMode="auto">
          <a:xfrm>
            <a:off x="1919288" y="765176"/>
            <a:ext cx="8424862"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spcAft>
                <a:spcPts val="750"/>
              </a:spcAft>
              <a:buNone/>
            </a:pPr>
            <a:r>
              <a:rPr lang="es-PE" altLang="es-PE" sz="2000" b="1">
                <a:solidFill>
                  <a:srgbClr val="FF0000"/>
                </a:solidFill>
                <a:latin typeface="Arial" panose="020B0604020202020204" pitchFamily="34" charset="0"/>
                <a:ea typeface="Times New Roman" panose="02020603050405020304" pitchFamily="18" charset="0"/>
                <a:cs typeface="Arial" panose="020B0604020202020204" pitchFamily="34" charset="0"/>
              </a:rPr>
              <a:t>INDICADORES</a:t>
            </a:r>
          </a:p>
          <a:p>
            <a:pPr algn="just">
              <a:spcBef>
                <a:spcPct val="0"/>
              </a:spcBef>
              <a:spcAft>
                <a:spcPts val="750"/>
              </a:spcAft>
              <a:buNone/>
            </a:pPr>
            <a:r>
              <a:rPr lang="es-PE" altLang="es-PE" sz="2000">
                <a:solidFill>
                  <a:srgbClr val="666666"/>
                </a:solidFill>
                <a:latin typeface="Arial" panose="020B0604020202020204" pitchFamily="34" charset="0"/>
                <a:ea typeface="Times New Roman" panose="02020603050405020304" pitchFamily="18" charset="0"/>
                <a:cs typeface="Arial" panose="020B0604020202020204" pitchFamily="34" charset="0"/>
              </a:rPr>
              <a:t>Los Key Performance Indicator (KPI), o indicadores son instrumentos de medición, de carácter tangible y cuantificable, que permiten evaluar la calidad de la función de mantenimiento y de sus procesos asociados. </a:t>
            </a:r>
          </a:p>
          <a:p>
            <a:pPr algn="just">
              <a:spcBef>
                <a:spcPct val="0"/>
              </a:spcBef>
              <a:spcAft>
                <a:spcPts val="750"/>
              </a:spcAft>
              <a:buNone/>
            </a:pPr>
            <a:r>
              <a:rPr lang="es-PE" altLang="es-PE" sz="2000">
                <a:solidFill>
                  <a:srgbClr val="666666"/>
                </a:solidFill>
                <a:latin typeface="Arial" panose="020B0604020202020204" pitchFamily="34" charset="0"/>
                <a:ea typeface="Times New Roman" panose="02020603050405020304" pitchFamily="18" charset="0"/>
                <a:cs typeface="Arial" panose="020B0604020202020204" pitchFamily="34" charset="0"/>
              </a:rPr>
              <a:t>La correcta elección de dichos indicadores permitirá a los responsables de la gestión de mantenimiento, a la organización y a terceros evaluar el resultado de las acciones técnicas, administrativas y de gestión realizadas, pero también medir y mejorar la eficacia y eficiencia de los importantes recursos asignados a la función de mantenimiento.</a:t>
            </a:r>
            <a:endParaRPr lang="es-PE" altLang="es-PE" sz="2000">
              <a:latin typeface="Arial" panose="020B0604020202020204" pitchFamily="34" charset="0"/>
              <a:ea typeface="Calibri" panose="020F0502020204030204" pitchFamily="34" charset="0"/>
              <a:cs typeface="Arial" panose="020B0604020202020204" pitchFamily="34" charset="0"/>
            </a:endParaRPr>
          </a:p>
          <a:p>
            <a:pPr algn="just">
              <a:spcBef>
                <a:spcPct val="0"/>
              </a:spcBef>
              <a:spcAft>
                <a:spcPts val="750"/>
              </a:spcAft>
              <a:buNone/>
            </a:pPr>
            <a:r>
              <a:rPr lang="es-PE" altLang="es-PE" sz="2000">
                <a:solidFill>
                  <a:srgbClr val="666666"/>
                </a:solidFill>
                <a:latin typeface="Arial" panose="020B0604020202020204" pitchFamily="34" charset="0"/>
                <a:ea typeface="Times New Roman" panose="02020603050405020304" pitchFamily="18" charset="0"/>
                <a:cs typeface="Arial" panose="020B0604020202020204" pitchFamily="34" charset="0"/>
              </a:rPr>
              <a:t>Es por tanto fundamental que </a:t>
            </a:r>
            <a:r>
              <a:rPr lang="es-PE" altLang="es-PE" sz="2000">
                <a:solidFill>
                  <a:srgbClr val="FF0000"/>
                </a:solidFill>
                <a:latin typeface="Arial" panose="020B0604020202020204" pitchFamily="34" charset="0"/>
                <a:ea typeface="Times New Roman" panose="02020603050405020304" pitchFamily="18" charset="0"/>
                <a:cs typeface="Arial" panose="020B0604020202020204" pitchFamily="34" charset="0"/>
              </a:rPr>
              <a:t>la organización sepa definir los KPI </a:t>
            </a:r>
            <a:r>
              <a:rPr lang="es-PE" altLang="es-PE" sz="2000">
                <a:solidFill>
                  <a:srgbClr val="666666"/>
                </a:solidFill>
                <a:latin typeface="Arial" panose="020B0604020202020204" pitchFamily="34" charset="0"/>
                <a:ea typeface="Times New Roman" panose="02020603050405020304" pitchFamily="18" charset="0"/>
                <a:cs typeface="Arial" panose="020B0604020202020204" pitchFamily="34" charset="0"/>
              </a:rPr>
              <a:t>adecuados, que le permitan definir sus objetivos, medir el desempeño, comparar ese desempeño con periodos pasados o con empresas de referencia, identificar fortalezas y debilidades, controlar el progreso y los cambios, y definir la planificación y estrategias de mejora.</a:t>
            </a:r>
            <a:endParaRPr lang="es-PE" altLang="es-PE" sz="200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556748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2 CuadroTexto"/>
          <p:cNvSpPr txBox="1">
            <a:spLocks noChangeArrowheads="1"/>
          </p:cNvSpPr>
          <p:nvPr/>
        </p:nvSpPr>
        <p:spPr bwMode="auto">
          <a:xfrm>
            <a:off x="2424114" y="404813"/>
            <a:ext cx="7272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PE" altLang="es-PE" sz="2400" b="1" dirty="0">
                <a:latin typeface="Arial" panose="020B0604020202020204" pitchFamily="34" charset="0"/>
              </a:rPr>
              <a:t>Indicadores</a:t>
            </a:r>
            <a:endParaRPr lang="es-PE" altLang="es-PE" sz="2400" dirty="0">
              <a:latin typeface="Arial" panose="020B0604020202020204" pitchFamily="34" charset="0"/>
            </a:endParaRPr>
          </a:p>
        </p:txBody>
      </p:sp>
      <p:sp>
        <p:nvSpPr>
          <p:cNvPr id="11267" name="4 CuadroTexto"/>
          <p:cNvSpPr txBox="1">
            <a:spLocks noChangeArrowheads="1"/>
          </p:cNvSpPr>
          <p:nvPr/>
        </p:nvSpPr>
        <p:spPr bwMode="auto">
          <a:xfrm>
            <a:off x="1703389" y="1484313"/>
            <a:ext cx="8569325"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PE" altLang="es-PE" sz="2400" dirty="0">
                <a:latin typeface="Arial" panose="020B0604020202020204" pitchFamily="34" charset="0"/>
              </a:rPr>
              <a:t>Al igual que las personas nos tomamos medidas para comprobar nuestro estado de salud (peso, presión arterial, colesterol, etc..), es necesario tomar ciertas mediciones de los equipos para comprobar su estado de “salud” y con ello controlar mejor su ciclo de vida y evoluciones.</a:t>
            </a:r>
          </a:p>
          <a:p>
            <a:pPr algn="just" eaLnBrk="1" hangingPunct="1">
              <a:spcBef>
                <a:spcPct val="0"/>
              </a:spcBef>
              <a:buFontTx/>
              <a:buNone/>
            </a:pPr>
            <a:endParaRPr lang="es-PE" altLang="es-PE" sz="2400" dirty="0">
              <a:latin typeface="Arial" panose="020B0604020202020204" pitchFamily="34" charset="0"/>
            </a:endParaRPr>
          </a:p>
          <a:p>
            <a:pPr algn="just" eaLnBrk="1" hangingPunct="1">
              <a:spcBef>
                <a:spcPct val="0"/>
              </a:spcBef>
              <a:buFontTx/>
              <a:buNone/>
            </a:pPr>
            <a:r>
              <a:rPr lang="es-PE" altLang="es-PE" sz="2400" dirty="0">
                <a:latin typeface="Arial" panose="020B0604020202020204" pitchFamily="34" charset="0"/>
              </a:rPr>
              <a:t>Al establecer indicadores, hay que tener presente cual es su finalidad, la medición de parámetros, y como en toda medición es imprescindible tener  metas a alcanzar. Lo ideal es establecerlas en función de estudios de benchmarking sobre empresas del mismo sector.</a:t>
            </a:r>
          </a:p>
          <a:p>
            <a:pPr algn="just" eaLnBrk="1" hangingPunct="1">
              <a:spcBef>
                <a:spcPct val="0"/>
              </a:spcBef>
              <a:buFontTx/>
              <a:buNone/>
            </a:pPr>
            <a:endParaRPr lang="es-PE" altLang="es-PE" sz="2000" dirty="0">
              <a:latin typeface="Arial" panose="020B0604020202020204" pitchFamily="34" charset="0"/>
            </a:endParaRPr>
          </a:p>
        </p:txBody>
      </p:sp>
    </p:spTree>
    <p:extLst>
      <p:ext uri="{BB962C8B-B14F-4D97-AF65-F5344CB8AC3E}">
        <p14:creationId xmlns:p14="http://schemas.microsoft.com/office/powerpoint/2010/main" val="39328745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Rectángulo"/>
          <p:cNvSpPr>
            <a:spLocks noChangeArrowheads="1"/>
          </p:cNvSpPr>
          <p:nvPr/>
        </p:nvSpPr>
        <p:spPr bwMode="auto">
          <a:xfrm>
            <a:off x="1847851" y="1"/>
            <a:ext cx="856932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dirty="0">
              <a:latin typeface="Arial" panose="020B0604020202020204" pitchFamily="34" charset="0"/>
            </a:endParaRPr>
          </a:p>
          <a:p>
            <a:pPr algn="ctr" eaLnBrk="1" hangingPunct="1">
              <a:spcBef>
                <a:spcPct val="0"/>
              </a:spcBef>
              <a:buFontTx/>
              <a:buNone/>
            </a:pPr>
            <a:r>
              <a:rPr lang="es-PE" altLang="es-PE" sz="2400" b="1" dirty="0">
                <a:latin typeface="Arial" panose="020B0604020202020204" pitchFamily="34" charset="0"/>
              </a:rPr>
              <a:t>Indicadores </a:t>
            </a:r>
          </a:p>
          <a:p>
            <a:pPr eaLnBrk="1" hangingPunct="1">
              <a:spcBef>
                <a:spcPct val="0"/>
              </a:spcBef>
              <a:buFontTx/>
              <a:buNone/>
            </a:pPr>
            <a:endParaRPr lang="es-PE" altLang="es-PE" sz="2000" dirty="0">
              <a:solidFill>
                <a:schemeClr val="bg1"/>
              </a:solidFill>
              <a:latin typeface="Arial" panose="020B0604020202020204" pitchFamily="34" charset="0"/>
            </a:endParaRPr>
          </a:p>
          <a:p>
            <a:pPr algn="just" eaLnBrk="1" hangingPunct="1">
              <a:spcBef>
                <a:spcPct val="0"/>
              </a:spcBef>
              <a:buFontTx/>
              <a:buNone/>
            </a:pPr>
            <a:r>
              <a:rPr lang="es-PE" altLang="es-PE" sz="2400" dirty="0">
                <a:latin typeface="Arial" panose="020B0604020202020204" pitchFamily="34" charset="0"/>
              </a:rPr>
              <a:t>Por ejemplo, un gerente mirando su software de seguimiento de Balance Score puede empezar a recorrer los diagramas arborescentes y encontrar por ejemplo que la rentabilidad cayó porque bajó la productividad, que esta última se redujo porque hubo un bajo nivel de disponibilidad de maquinaria, que dicha disponibilidad se vio afectada porque hubo muchos trabajos de mantenimiento correctivo por paradas intempestivas de maquinarias y siguiendo así se puede llegar a la conclusión que hubo un problema con la planificación porque no se cumplió con el plan de mantenimiento preventivo. </a:t>
            </a:r>
          </a:p>
          <a:p>
            <a:pPr algn="just" eaLnBrk="1" hangingPunct="1">
              <a:spcBef>
                <a:spcPct val="0"/>
              </a:spcBef>
              <a:buFontTx/>
              <a:buNone/>
            </a:pPr>
            <a:endParaRPr lang="es-PE" altLang="es-PE" sz="2000" dirty="0">
              <a:latin typeface="Arial" panose="020B0604020202020204" pitchFamily="34" charset="0"/>
            </a:endParaRPr>
          </a:p>
          <a:p>
            <a:pPr algn="just" eaLnBrk="1" hangingPunct="1">
              <a:spcBef>
                <a:spcPct val="0"/>
              </a:spcBef>
              <a:buFontTx/>
              <a:buNone/>
            </a:pPr>
            <a:r>
              <a:rPr lang="es-PE" altLang="es-PE" sz="2000" dirty="0">
                <a:latin typeface="Arial" panose="020B0604020202020204" pitchFamily="34" charset="0"/>
              </a:rPr>
              <a:t>En una palabra, no se mide cualquier cosa por el simple hecho de medir. Se deben medir las cosas que son realmente útiles, es decir los </a:t>
            </a:r>
            <a:r>
              <a:rPr lang="es-PE" altLang="es-PE" sz="2000" b="1" dirty="0">
                <a:latin typeface="Arial" panose="020B0604020202020204" pitchFamily="34" charset="0"/>
              </a:rPr>
              <a:t>FACTORES CLAVE DE RESULTADOS</a:t>
            </a:r>
            <a:r>
              <a:rPr lang="es-PE" altLang="es-PE" sz="2000" dirty="0">
                <a:latin typeface="Arial" panose="020B0604020202020204" pitchFamily="34" charset="0"/>
              </a:rPr>
              <a:t>. </a:t>
            </a:r>
          </a:p>
        </p:txBody>
      </p:sp>
    </p:spTree>
    <p:extLst>
      <p:ext uri="{BB962C8B-B14F-4D97-AF65-F5344CB8AC3E}">
        <p14:creationId xmlns:p14="http://schemas.microsoft.com/office/powerpoint/2010/main" val="40989932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Rectángulo"/>
          <p:cNvSpPr>
            <a:spLocks noChangeArrowheads="1"/>
          </p:cNvSpPr>
          <p:nvPr/>
        </p:nvSpPr>
        <p:spPr bwMode="auto">
          <a:xfrm>
            <a:off x="1992314" y="549276"/>
            <a:ext cx="8207375"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PE" altLang="es-PE" sz="2400" b="1" dirty="0">
                <a:latin typeface="Arial" panose="020B0604020202020204" pitchFamily="34" charset="0"/>
              </a:rPr>
              <a:t>Fijar indicadores</a:t>
            </a:r>
          </a:p>
          <a:p>
            <a:pPr algn="ctr" eaLnBrk="1" hangingPunct="1">
              <a:spcBef>
                <a:spcPct val="0"/>
              </a:spcBef>
              <a:buFontTx/>
              <a:buNone/>
            </a:pPr>
            <a:r>
              <a:rPr lang="es-PE" altLang="es-PE" sz="2000" b="1" dirty="0">
                <a:solidFill>
                  <a:schemeClr val="bg1"/>
                </a:solidFill>
                <a:latin typeface="Arial" panose="020B0604020202020204" pitchFamily="34" charset="0"/>
              </a:rPr>
              <a:t> </a:t>
            </a:r>
          </a:p>
          <a:p>
            <a:pPr algn="just" eaLnBrk="1" hangingPunct="1">
              <a:spcBef>
                <a:spcPct val="0"/>
              </a:spcBef>
              <a:buFontTx/>
              <a:buNone/>
            </a:pPr>
            <a:r>
              <a:rPr lang="es-PE" altLang="es-PE" sz="2400" dirty="0">
                <a:latin typeface="Arial" panose="020B0604020202020204" pitchFamily="34" charset="0"/>
              </a:rPr>
              <a:t>Una vez que se ha decidido establecer un sistema de medición mediante indicadores, se debe seleccionar los mas adecuados, y para ello es básico tener en cuenta cuales son los objetivos que se buscan con estos indicadores:</a:t>
            </a:r>
          </a:p>
          <a:p>
            <a:pPr algn="just" eaLnBrk="1" hangingPunct="1">
              <a:spcBef>
                <a:spcPct val="0"/>
              </a:spcBef>
              <a:buFontTx/>
              <a:buNone/>
            </a:pPr>
            <a:endParaRPr lang="es-PE" altLang="es-PE" sz="2400" dirty="0">
              <a:latin typeface="Arial" panose="020B0604020202020204" pitchFamily="34" charset="0"/>
            </a:endParaRPr>
          </a:p>
          <a:p>
            <a:pPr algn="just" eaLnBrk="1" hangingPunct="1">
              <a:spcBef>
                <a:spcPct val="0"/>
              </a:spcBef>
            </a:pPr>
            <a:r>
              <a:rPr lang="es-PE" altLang="es-PE" sz="2400" dirty="0">
                <a:latin typeface="Arial" panose="020B0604020202020204" pitchFamily="34" charset="0"/>
              </a:rPr>
              <a:t> Identificar problemas técnicos o de organización del mantenimiento,.</a:t>
            </a:r>
          </a:p>
          <a:p>
            <a:pPr algn="just" eaLnBrk="1" hangingPunct="1">
              <a:spcBef>
                <a:spcPct val="0"/>
              </a:spcBef>
            </a:pPr>
            <a:r>
              <a:rPr lang="es-PE" altLang="es-PE" sz="2400" dirty="0">
                <a:latin typeface="Arial" panose="020B0604020202020204" pitchFamily="34" charset="0"/>
              </a:rPr>
              <a:t> Dar cuenta y justificar costos de mantenimiento.</a:t>
            </a:r>
          </a:p>
          <a:p>
            <a:pPr algn="just" eaLnBrk="1" hangingPunct="1">
              <a:spcBef>
                <a:spcPct val="0"/>
              </a:spcBef>
            </a:pPr>
            <a:r>
              <a:rPr lang="es-PE" altLang="es-PE" sz="2400" dirty="0">
                <a:latin typeface="Arial" panose="020B0604020202020204" pitchFamily="34" charset="0"/>
              </a:rPr>
              <a:t> Motivar y ajustar objetivos a los equipos de mantenimiento.</a:t>
            </a:r>
          </a:p>
          <a:p>
            <a:pPr algn="just" eaLnBrk="1" hangingPunct="1">
              <a:spcBef>
                <a:spcPct val="0"/>
              </a:spcBef>
            </a:pPr>
            <a:r>
              <a:rPr lang="es-PE" altLang="es-PE" sz="2400" dirty="0">
                <a:latin typeface="Arial" panose="020B0604020202020204" pitchFamily="34" charset="0"/>
              </a:rPr>
              <a:t> Evaluar los progresos en conseguir los objetivos.</a:t>
            </a:r>
          </a:p>
          <a:p>
            <a:pPr algn="just" eaLnBrk="1" hangingPunct="1">
              <a:spcBef>
                <a:spcPct val="0"/>
              </a:spcBef>
            </a:pPr>
            <a:endParaRPr lang="es-PE" altLang="es-PE" sz="2000" dirty="0">
              <a:latin typeface="Arial" panose="020B0604020202020204" pitchFamily="34" charset="0"/>
            </a:endParaRPr>
          </a:p>
        </p:txBody>
      </p:sp>
    </p:spTree>
    <p:extLst>
      <p:ext uri="{BB962C8B-B14F-4D97-AF65-F5344CB8AC3E}">
        <p14:creationId xmlns:p14="http://schemas.microsoft.com/office/powerpoint/2010/main" val="10223375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Imagen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1660525"/>
            <a:ext cx="813752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774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359151" y="1601788"/>
            <a:ext cx="4824413" cy="2862262"/>
          </a:xfrm>
          <a:prstGeom prst="rect">
            <a:avLst/>
          </a:prstGeom>
          <a:noFill/>
        </p:spPr>
        <p:txBody>
          <a:bodyPr>
            <a:spAutoFit/>
          </a:bodyPr>
          <a:lstStyle/>
          <a:p>
            <a:pPr>
              <a:defRPr/>
            </a:pPr>
            <a:r>
              <a:rPr lang="es-ES" b="1" dirty="0">
                <a:solidFill>
                  <a:srgbClr val="FF0000"/>
                </a:solidFill>
              </a:rPr>
              <a:t>INDICADORES DE MANTENIMIENTO</a:t>
            </a:r>
          </a:p>
          <a:p>
            <a:pPr>
              <a:defRPr/>
            </a:pPr>
            <a:endParaRPr lang="es-ES" b="1" dirty="0">
              <a:solidFill>
                <a:srgbClr val="FF0000"/>
              </a:solidFill>
            </a:endParaRPr>
          </a:p>
          <a:p>
            <a:pPr>
              <a:defRPr/>
            </a:pPr>
            <a:endParaRPr lang="es-ES" b="1" dirty="0">
              <a:solidFill>
                <a:srgbClr val="FF0000"/>
              </a:solidFill>
            </a:endParaRPr>
          </a:p>
          <a:p>
            <a:pPr marL="342900" indent="-342900">
              <a:buFontTx/>
              <a:buAutoNum type="arabicPeriod"/>
              <a:defRPr/>
            </a:pPr>
            <a:r>
              <a:rPr lang="es-ES" b="1" dirty="0">
                <a:solidFill>
                  <a:srgbClr val="FF0000"/>
                </a:solidFill>
              </a:rPr>
              <a:t>Disponibilidad.</a:t>
            </a:r>
          </a:p>
          <a:p>
            <a:pPr marL="342900" indent="-342900">
              <a:buFontTx/>
              <a:buAutoNum type="arabicPeriod"/>
              <a:defRPr/>
            </a:pPr>
            <a:endParaRPr lang="es-ES" b="1" dirty="0">
              <a:solidFill>
                <a:srgbClr val="FF0000"/>
              </a:solidFill>
            </a:endParaRPr>
          </a:p>
          <a:p>
            <a:pPr marL="342900" indent="-342900">
              <a:buFontTx/>
              <a:buAutoNum type="arabicPeriod"/>
              <a:defRPr/>
            </a:pPr>
            <a:r>
              <a:rPr lang="es-ES" b="1" dirty="0">
                <a:solidFill>
                  <a:srgbClr val="FF0000"/>
                </a:solidFill>
              </a:rPr>
              <a:t>Costos</a:t>
            </a:r>
          </a:p>
          <a:p>
            <a:pPr marL="342900" indent="-342900">
              <a:buFontTx/>
              <a:buAutoNum type="arabicPeriod"/>
              <a:defRPr/>
            </a:pPr>
            <a:endParaRPr lang="es-ES" b="1" dirty="0">
              <a:solidFill>
                <a:srgbClr val="FF0000"/>
              </a:solidFill>
            </a:endParaRPr>
          </a:p>
          <a:p>
            <a:pPr marL="342900" indent="-342900">
              <a:buFontTx/>
              <a:buAutoNum type="arabicPeriod"/>
              <a:defRPr/>
            </a:pPr>
            <a:r>
              <a:rPr lang="es-ES" b="1" dirty="0">
                <a:solidFill>
                  <a:srgbClr val="FF0000"/>
                </a:solidFill>
              </a:rPr>
              <a:t>Gestión de O/T</a:t>
            </a:r>
          </a:p>
          <a:p>
            <a:pPr marL="342900" indent="-342900">
              <a:buFontTx/>
              <a:buAutoNum type="arabicPeriod"/>
              <a:defRPr/>
            </a:pPr>
            <a:endParaRPr lang="es-ES" b="1" dirty="0">
              <a:solidFill>
                <a:srgbClr val="FF0000"/>
              </a:solidFill>
            </a:endParaRPr>
          </a:p>
          <a:p>
            <a:pPr marL="342900" indent="-342900">
              <a:buFontTx/>
              <a:buAutoNum type="arabicPeriod"/>
              <a:defRPr/>
            </a:pPr>
            <a:r>
              <a:rPr lang="es-ES" b="1" dirty="0">
                <a:solidFill>
                  <a:srgbClr val="FF0000"/>
                </a:solidFill>
              </a:rPr>
              <a:t>Producción / Operación</a:t>
            </a:r>
            <a:endParaRPr lang="es-PE" b="1" dirty="0">
              <a:solidFill>
                <a:srgbClr val="FF0000"/>
              </a:solidFill>
            </a:endParaRPr>
          </a:p>
        </p:txBody>
      </p:sp>
      <p:sp>
        <p:nvSpPr>
          <p:cNvPr id="15363" name="CuadroTexto 2"/>
          <p:cNvSpPr txBox="1">
            <a:spLocks noChangeArrowheads="1"/>
          </p:cNvSpPr>
          <p:nvPr/>
        </p:nvSpPr>
        <p:spPr bwMode="auto">
          <a:xfrm>
            <a:off x="2927351" y="5732464"/>
            <a:ext cx="1439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 altLang="es-PE" sz="1800" b="1">
                <a:solidFill>
                  <a:srgbClr val="0070C0"/>
                </a:solidFill>
                <a:latin typeface="Arial" panose="020B0604020202020204" pitchFamily="34" charset="0"/>
              </a:rPr>
              <a:t>DATOS</a:t>
            </a:r>
            <a:endParaRPr lang="es-PE" altLang="es-PE" sz="1800" b="1">
              <a:solidFill>
                <a:srgbClr val="0070C0"/>
              </a:solidFill>
              <a:latin typeface="Arial" panose="020B0604020202020204" pitchFamily="34" charset="0"/>
            </a:endParaRPr>
          </a:p>
        </p:txBody>
      </p:sp>
      <p:sp>
        <p:nvSpPr>
          <p:cNvPr id="15364" name="CuadroTexto 3"/>
          <p:cNvSpPr txBox="1">
            <a:spLocks noChangeArrowheads="1"/>
          </p:cNvSpPr>
          <p:nvPr/>
        </p:nvSpPr>
        <p:spPr bwMode="auto">
          <a:xfrm>
            <a:off x="5375275" y="5764214"/>
            <a:ext cx="1944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 altLang="es-PE" sz="1800">
                <a:solidFill>
                  <a:srgbClr val="FF0000"/>
                </a:solidFill>
                <a:latin typeface="Arial" panose="020B0604020202020204" pitchFamily="34" charset="0"/>
              </a:rPr>
              <a:t>INFORMACIÓN</a:t>
            </a:r>
            <a:endParaRPr lang="es-PE" altLang="es-PE" sz="1800">
              <a:solidFill>
                <a:srgbClr val="FF0000"/>
              </a:solidFill>
              <a:latin typeface="Arial" panose="020B0604020202020204" pitchFamily="34" charset="0"/>
            </a:endParaRPr>
          </a:p>
        </p:txBody>
      </p:sp>
      <p:sp>
        <p:nvSpPr>
          <p:cNvPr id="15365" name="CuadroTexto 4"/>
          <p:cNvSpPr txBox="1">
            <a:spLocks noChangeArrowheads="1"/>
          </p:cNvSpPr>
          <p:nvPr/>
        </p:nvSpPr>
        <p:spPr bwMode="auto">
          <a:xfrm>
            <a:off x="8040688" y="5732464"/>
            <a:ext cx="172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 altLang="es-PE" sz="1800" b="1">
                <a:solidFill>
                  <a:srgbClr val="00B050"/>
                </a:solidFill>
                <a:latin typeface="Arial" panose="020B0604020202020204" pitchFamily="34" charset="0"/>
              </a:rPr>
              <a:t>DECISIÓN</a:t>
            </a:r>
            <a:endParaRPr lang="es-PE" altLang="es-PE" sz="1800" b="1">
              <a:solidFill>
                <a:srgbClr val="00B050"/>
              </a:solidFill>
              <a:latin typeface="Arial" panose="020B0604020202020204" pitchFamily="34" charset="0"/>
            </a:endParaRPr>
          </a:p>
        </p:txBody>
      </p:sp>
      <p:sp>
        <p:nvSpPr>
          <p:cNvPr id="6" name="Flecha: a la derecha 5"/>
          <p:cNvSpPr/>
          <p:nvPr/>
        </p:nvSpPr>
        <p:spPr>
          <a:xfrm>
            <a:off x="4367808" y="5949281"/>
            <a:ext cx="720080" cy="45719"/>
          </a:xfrm>
          <a:prstGeom prst="rightArrow">
            <a:avLst/>
          </a:prstGeom>
          <a:solidFill>
            <a:srgbClr val="002060"/>
          </a:solidFill>
          <a:ln w="38100"/>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b="1">
              <a:ln w="22225">
                <a:solidFill>
                  <a:schemeClr val="accent2"/>
                </a:solidFill>
                <a:prstDash val="solid"/>
              </a:ln>
              <a:solidFill>
                <a:schemeClr val="accent2">
                  <a:lumMod val="40000"/>
                  <a:lumOff val="60000"/>
                </a:schemeClr>
              </a:solidFill>
            </a:endParaRPr>
          </a:p>
        </p:txBody>
      </p:sp>
      <p:sp>
        <p:nvSpPr>
          <p:cNvPr id="7" name="Flecha: a la derecha con muesca 6"/>
          <p:cNvSpPr/>
          <p:nvPr/>
        </p:nvSpPr>
        <p:spPr>
          <a:xfrm>
            <a:off x="7319964" y="5918200"/>
            <a:ext cx="720725" cy="4603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Tree>
    <p:extLst>
      <p:ext uri="{BB962C8B-B14F-4D97-AF65-F5344CB8AC3E}">
        <p14:creationId xmlns:p14="http://schemas.microsoft.com/office/powerpoint/2010/main" val="1344758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855913" y="1412875"/>
            <a:ext cx="6335712" cy="3138488"/>
          </a:xfrm>
          <a:prstGeom prst="rect">
            <a:avLst/>
          </a:prstGeom>
          <a:noFill/>
        </p:spPr>
        <p:txBody>
          <a:bodyPr>
            <a:spAutoFit/>
          </a:bodyPr>
          <a:lstStyle/>
          <a:p>
            <a:pPr algn="ctr">
              <a:defRPr/>
            </a:pPr>
            <a:r>
              <a:rPr lang="es-ES" b="1" dirty="0">
                <a:solidFill>
                  <a:srgbClr val="FF0000"/>
                </a:solidFill>
              </a:rPr>
              <a:t> BASE DE DATOS A CAPTAR</a:t>
            </a:r>
          </a:p>
          <a:p>
            <a:pPr algn="ctr">
              <a:defRPr/>
            </a:pPr>
            <a:endParaRPr lang="es-ES" b="1" dirty="0">
              <a:solidFill>
                <a:srgbClr val="FF0000"/>
              </a:solidFill>
            </a:endParaRPr>
          </a:p>
          <a:p>
            <a:pPr marL="342900" indent="-342900">
              <a:buFontTx/>
              <a:buAutoNum type="arabicPeriod"/>
              <a:defRPr/>
            </a:pPr>
            <a:r>
              <a:rPr lang="es-ES" b="1" dirty="0">
                <a:solidFill>
                  <a:srgbClr val="00B050"/>
                </a:solidFill>
              </a:rPr>
              <a:t>Base Temporal (diaria/semanal/mensual)</a:t>
            </a:r>
          </a:p>
          <a:p>
            <a:pPr marL="342900" indent="-342900">
              <a:buFontTx/>
              <a:buAutoNum type="arabicPeriod"/>
              <a:defRPr/>
            </a:pPr>
            <a:r>
              <a:rPr lang="es-ES" b="1" dirty="0">
                <a:solidFill>
                  <a:srgbClr val="00B050"/>
                </a:solidFill>
              </a:rPr>
              <a:t>Base temporal Anual.</a:t>
            </a:r>
          </a:p>
          <a:p>
            <a:pPr marL="342900" indent="-342900">
              <a:buFontTx/>
              <a:buAutoNum type="arabicPeriod"/>
              <a:defRPr/>
            </a:pPr>
            <a:r>
              <a:rPr lang="es-ES" b="1" dirty="0">
                <a:solidFill>
                  <a:srgbClr val="00B050"/>
                </a:solidFill>
              </a:rPr>
              <a:t>Base sobre ítems.</a:t>
            </a:r>
          </a:p>
          <a:p>
            <a:pPr marL="342900" indent="-342900" algn="ctr">
              <a:buFontTx/>
              <a:buAutoNum type="arabicPeriod"/>
              <a:defRPr/>
            </a:pPr>
            <a:endParaRPr lang="es-ES" b="1" dirty="0">
              <a:solidFill>
                <a:srgbClr val="00B050"/>
              </a:solidFill>
            </a:endParaRPr>
          </a:p>
          <a:p>
            <a:pPr algn="ctr">
              <a:defRPr/>
            </a:pPr>
            <a:r>
              <a:rPr lang="es-ES" b="1" dirty="0">
                <a:solidFill>
                  <a:srgbClr val="002060"/>
                </a:solidFill>
              </a:rPr>
              <a:t>3.1 Individual (equipos/máquinas)</a:t>
            </a:r>
          </a:p>
          <a:p>
            <a:pPr algn="ctr">
              <a:defRPr/>
            </a:pPr>
            <a:r>
              <a:rPr lang="es-ES" b="1" dirty="0">
                <a:solidFill>
                  <a:srgbClr val="002060"/>
                </a:solidFill>
              </a:rPr>
              <a:t>	3.2 Subsistemas (mecánicos/eléctricos)</a:t>
            </a:r>
          </a:p>
          <a:p>
            <a:pPr algn="ctr">
              <a:defRPr/>
            </a:pPr>
            <a:r>
              <a:rPr lang="es-ES" b="1" dirty="0">
                <a:solidFill>
                  <a:srgbClr val="002060"/>
                </a:solidFill>
              </a:rPr>
              <a:t>	3.3 Sistemas (mantenimiento)</a:t>
            </a:r>
          </a:p>
          <a:p>
            <a:pPr algn="ctr">
              <a:defRPr/>
            </a:pPr>
            <a:r>
              <a:rPr lang="es-ES" b="1" dirty="0">
                <a:solidFill>
                  <a:srgbClr val="002060"/>
                </a:solidFill>
              </a:rPr>
              <a:t>	3.4 Áreas (Producción)</a:t>
            </a:r>
          </a:p>
          <a:p>
            <a:pPr algn="ctr">
              <a:defRPr/>
            </a:pPr>
            <a:r>
              <a:rPr lang="es-ES" b="1" dirty="0">
                <a:solidFill>
                  <a:srgbClr val="002060"/>
                </a:solidFill>
              </a:rPr>
              <a:t>		3.5  Planta (Laminados)</a:t>
            </a:r>
            <a:endParaRPr lang="es-PE" b="1" dirty="0">
              <a:solidFill>
                <a:srgbClr val="002060"/>
              </a:solidFill>
            </a:endParaRPr>
          </a:p>
        </p:txBody>
      </p:sp>
    </p:spTree>
    <p:extLst>
      <p:ext uri="{BB962C8B-B14F-4D97-AF65-F5344CB8AC3E}">
        <p14:creationId xmlns:p14="http://schemas.microsoft.com/office/powerpoint/2010/main" val="1312337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1 Rectángulo"/>
          <p:cNvSpPr>
            <a:spLocks noChangeArrowheads="1"/>
          </p:cNvSpPr>
          <p:nvPr/>
        </p:nvSpPr>
        <p:spPr bwMode="auto">
          <a:xfrm>
            <a:off x="685800" y="228600"/>
            <a:ext cx="8675687" cy="791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PE" altLang="es-PE" sz="2400" b="1" dirty="0">
                <a:latin typeface="Arial" panose="020B0604020202020204" pitchFamily="34" charset="0"/>
              </a:rPr>
              <a:t>10 reglas para fijar indicadores</a:t>
            </a:r>
          </a:p>
          <a:p>
            <a:pPr eaLnBrk="1" hangingPunct="1">
              <a:spcBef>
                <a:spcPct val="0"/>
              </a:spcBef>
              <a:buFontTx/>
              <a:buNone/>
            </a:pPr>
            <a:r>
              <a:rPr lang="es-PE" altLang="es-PE" sz="2400" b="1" dirty="0">
                <a:latin typeface="Arial" panose="020B0604020202020204" pitchFamily="34" charset="0"/>
              </a:rPr>
              <a:t> </a:t>
            </a:r>
            <a:r>
              <a:rPr lang="es-PE" altLang="es-PE" sz="2000" dirty="0">
                <a:latin typeface="Arial" panose="020B0604020202020204" pitchFamily="34" charset="0"/>
              </a:rPr>
              <a:t>1.- Los resultados deben medir lo que realmente la organización espera del área de mantenimiento.</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dirty="0">
                <a:latin typeface="Arial" panose="020B0604020202020204" pitchFamily="34" charset="0"/>
              </a:rPr>
              <a:t>2.-  Los indicadores deben ser representativos y fáciles de medir.</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dirty="0">
                <a:latin typeface="Arial" panose="020B0604020202020204" pitchFamily="34" charset="0"/>
              </a:rPr>
              <a:t>3.-  Los indicadores deben tener en cuenta a los clientes internos.</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dirty="0">
                <a:latin typeface="Arial" panose="020B0604020202020204" pitchFamily="34" charset="0"/>
              </a:rPr>
              <a:t>4.- Analizar la posibilidad de medir tiempos de ciclos y procesos.</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dirty="0">
                <a:latin typeface="Arial" panose="020B0604020202020204" pitchFamily="34" charset="0"/>
              </a:rPr>
              <a:t>5.- Analizar indicadores de la competencia (Benchmarking).</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dirty="0">
                <a:latin typeface="Arial" panose="020B0604020202020204" pitchFamily="34" charset="0"/>
              </a:rPr>
              <a:t>6.- Implantar una cultura de medición.</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dirty="0">
                <a:latin typeface="Arial" panose="020B0604020202020204" pitchFamily="34" charset="0"/>
              </a:rPr>
              <a:t>7.- Usar solo e indispensablemente los indicadores que interesen. </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dirty="0">
                <a:latin typeface="Arial" panose="020B0604020202020204" pitchFamily="34" charset="0"/>
              </a:rPr>
              <a:t>8.-  Involucrar al equipo en la definición de los indicadores.</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dirty="0">
                <a:latin typeface="Arial" panose="020B0604020202020204" pitchFamily="34" charset="0"/>
              </a:rPr>
              <a:t>9.- Analizar la eficacia de cada indicador.</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dirty="0">
                <a:latin typeface="Arial" panose="020B0604020202020204" pitchFamily="34" charset="0"/>
              </a:rPr>
              <a:t>10.- Eliminar o cambiar los indicadores que lo precisen.</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endParaRPr lang="es-PE" altLang="es-PE" sz="2000" dirty="0">
              <a:solidFill>
                <a:schemeClr val="bg1"/>
              </a:solidFill>
              <a:latin typeface="Arial" panose="020B0604020202020204" pitchFamily="34" charset="0"/>
            </a:endParaRPr>
          </a:p>
          <a:p>
            <a:pPr eaLnBrk="1" hangingPunct="1">
              <a:spcBef>
                <a:spcPct val="0"/>
              </a:spcBef>
              <a:buFontTx/>
              <a:buNone/>
            </a:pPr>
            <a:endParaRPr lang="es-PE" altLang="es-PE" sz="2000" dirty="0">
              <a:solidFill>
                <a:schemeClr val="bg1"/>
              </a:solidFill>
              <a:latin typeface="Arial" panose="020B0604020202020204" pitchFamily="34" charset="0"/>
            </a:endParaRPr>
          </a:p>
          <a:p>
            <a:pPr eaLnBrk="1" hangingPunct="1">
              <a:spcBef>
                <a:spcPct val="0"/>
              </a:spcBef>
              <a:buFontTx/>
              <a:buNone/>
            </a:pPr>
            <a:endParaRPr lang="es-PE" altLang="es-PE" sz="2000" dirty="0">
              <a:solidFill>
                <a:schemeClr val="bg1"/>
              </a:solidFill>
              <a:latin typeface="Arial" panose="020B0604020202020204" pitchFamily="34" charset="0"/>
            </a:endParaRPr>
          </a:p>
        </p:txBody>
      </p:sp>
    </p:spTree>
    <p:extLst>
      <p:ext uri="{BB962C8B-B14F-4D97-AF65-F5344CB8AC3E}">
        <p14:creationId xmlns:p14="http://schemas.microsoft.com/office/powerpoint/2010/main" val="41766537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ChangeArrowheads="1"/>
          </p:cNvSpPr>
          <p:nvPr/>
        </p:nvSpPr>
        <p:spPr bwMode="auto">
          <a:xfrm>
            <a:off x="4330933" y="-71482"/>
            <a:ext cx="353013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ES" altLang="es-PE" sz="2200" b="1">
                <a:solidFill>
                  <a:srgbClr val="660000"/>
                </a:solidFill>
                <a:latin typeface="Arial" panose="020B0604020202020204" pitchFamily="34" charset="0"/>
              </a:rPr>
              <a:t>Resumen de indicadores</a:t>
            </a:r>
            <a:endParaRPr lang="es-ES" altLang="es-PE" sz="2200" b="1">
              <a:solidFill>
                <a:srgbClr val="000000"/>
              </a:solidFill>
              <a:latin typeface="Arial" panose="020B0604020202020204" pitchFamily="34" charset="0"/>
            </a:endParaRPr>
          </a:p>
          <a:p>
            <a:pPr algn="ctr">
              <a:spcBef>
                <a:spcPct val="0"/>
              </a:spcBef>
              <a:buFontTx/>
              <a:buNone/>
            </a:pPr>
            <a:r>
              <a:rPr lang="es-ES" altLang="es-PE" sz="1100" b="1">
                <a:solidFill>
                  <a:srgbClr val="000000"/>
                </a:solidFill>
                <a:latin typeface="Arial" panose="020B0604020202020204" pitchFamily="34" charset="0"/>
              </a:rPr>
              <a:t>  </a:t>
            </a:r>
            <a:endParaRPr lang="es-ES" altLang="es-PE" sz="36000" b="1">
              <a:solidFill>
                <a:srgbClr val="000000"/>
              </a:solidFill>
              <a:latin typeface="Arial" panose="020B0604020202020204" pitchFamily="34" charset="0"/>
            </a:endParaRPr>
          </a:p>
        </p:txBody>
      </p:sp>
      <p:pic>
        <p:nvPicPr>
          <p:cNvPr id="18435" name="Picture 2" descr="resumenindicad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404814"/>
            <a:ext cx="5616575" cy="645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0853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ChangeArrowheads="1"/>
          </p:cNvSpPr>
          <p:nvPr/>
        </p:nvSpPr>
        <p:spPr bwMode="auto">
          <a:xfrm>
            <a:off x="2063751" y="496889"/>
            <a:ext cx="8208963" cy="3087687"/>
          </a:xfrm>
          <a:prstGeom prst="rect">
            <a:avLst/>
          </a:prstGeom>
          <a:noFill/>
          <a:ln w="9525">
            <a:noFill/>
            <a:miter lim="800000"/>
            <a:headEnd/>
            <a:tailEnd/>
          </a:ln>
          <a:effectLst/>
        </p:spPr>
        <p:txBody>
          <a:bodyPr tIns="25392" bIns="76176" anchor="ctr">
            <a:spAutoFit/>
          </a:bodyPr>
          <a:lstStyle/>
          <a:p>
            <a:pPr algn="ctr">
              <a:defRPr/>
            </a:pPr>
            <a:r>
              <a:rPr lang="es-ES" sz="2800" b="1" dirty="0">
                <a:latin typeface="Tahoma" pitchFamily="34" charset="0"/>
                <a:cs typeface="Tahoma" pitchFamily="34" charset="0"/>
              </a:rPr>
              <a:t>Índices</a:t>
            </a:r>
            <a:r>
              <a:rPr lang="es-ES" sz="2800" b="1" dirty="0" bmk="">
                <a:latin typeface="Tahoma" pitchFamily="34" charset="0"/>
                <a:cs typeface="Tahoma" pitchFamily="34" charset="0"/>
              </a:rPr>
              <a:t> de Disponibilidad</a:t>
            </a:r>
            <a:r>
              <a:rPr lang="es-ES" sz="2200" b="1" dirty="0"/>
              <a:t/>
            </a:r>
            <a:br>
              <a:rPr lang="es-ES" sz="2200" b="1" dirty="0"/>
            </a:br>
            <a:endParaRPr lang="es-ES" sz="2200" b="1" dirty="0"/>
          </a:p>
          <a:p>
            <a:pPr marL="457200" indent="-457200" algn="just">
              <a:buFontTx/>
              <a:buAutoNum type="arabicPeriod"/>
              <a:defRPr/>
            </a:pPr>
            <a:r>
              <a:rPr lang="es-ES" sz="2400" b="1" i="1" dirty="0">
                <a:latin typeface="Tahoma" pitchFamily="34" charset="0"/>
                <a:cs typeface="Tahoma" pitchFamily="34" charset="0"/>
              </a:rPr>
              <a:t>Disponibilidad total</a:t>
            </a:r>
            <a:r>
              <a:rPr lang="es-ES" sz="2400" b="1" dirty="0">
                <a:latin typeface="Tahoma" pitchFamily="34" charset="0"/>
                <a:cs typeface="Tahoma" pitchFamily="34" charset="0"/>
              </a:rPr>
              <a:t> </a:t>
            </a:r>
          </a:p>
          <a:p>
            <a:pPr marL="457200" indent="-457200" algn="just">
              <a:buFontTx/>
              <a:buAutoNum type="arabicPeriod"/>
              <a:defRPr/>
            </a:pPr>
            <a:endParaRPr lang="es-ES" sz="2400" b="1" dirty="0">
              <a:solidFill>
                <a:srgbClr val="8C9496"/>
              </a:solidFill>
              <a:latin typeface="Tahoma" pitchFamily="34" charset="0"/>
              <a:cs typeface="Tahoma" pitchFamily="34" charset="0"/>
            </a:endParaRPr>
          </a:p>
          <a:p>
            <a:pPr algn="just">
              <a:defRPr/>
            </a:pPr>
            <a:r>
              <a:rPr lang="es-ES" sz="2400" dirty="0">
                <a:solidFill>
                  <a:srgbClr val="000000"/>
                </a:solidFill>
                <a:latin typeface="Berlin Sans FB" pitchFamily="34" charset="0"/>
                <a:cs typeface="Tahoma" pitchFamily="34" charset="0"/>
              </a:rPr>
              <a:t>Es el indicador m</a:t>
            </a:r>
            <a:r>
              <a:rPr lang="es-ES" sz="2400" dirty="0">
                <a:solidFill>
                  <a:srgbClr val="000000"/>
                </a:solidFill>
                <a:latin typeface="Arial"/>
                <a:cs typeface="Tahoma" pitchFamily="34" charset="0"/>
              </a:rPr>
              <a:t>á</a:t>
            </a:r>
            <a:r>
              <a:rPr lang="es-ES" sz="2400" dirty="0">
                <a:solidFill>
                  <a:srgbClr val="000000"/>
                </a:solidFill>
                <a:latin typeface="Berlin Sans FB" pitchFamily="34" charset="0"/>
                <a:cs typeface="Tahoma" pitchFamily="34" charset="0"/>
              </a:rPr>
              <a:t>s importante en mantenimiento. Resulta del cociente de dividir el n</a:t>
            </a:r>
            <a:r>
              <a:rPr lang="es-ES" sz="2400" dirty="0">
                <a:solidFill>
                  <a:srgbClr val="000000"/>
                </a:solidFill>
                <a:latin typeface="Arial"/>
                <a:cs typeface="Tahoma" pitchFamily="34" charset="0"/>
              </a:rPr>
              <a:t>º</a:t>
            </a:r>
            <a:r>
              <a:rPr lang="es-ES" sz="2400" dirty="0">
                <a:solidFill>
                  <a:srgbClr val="000000"/>
                </a:solidFill>
                <a:latin typeface="Berlin Sans FB" pitchFamily="34" charset="0"/>
                <a:cs typeface="Tahoma" pitchFamily="34" charset="0"/>
              </a:rPr>
              <a:t> de horas que un equipo ha estado disponible para producir y el n</a:t>
            </a:r>
            <a:r>
              <a:rPr lang="es-ES" sz="2400" dirty="0">
                <a:solidFill>
                  <a:srgbClr val="000000"/>
                </a:solidFill>
                <a:latin typeface="Arial"/>
                <a:cs typeface="Tahoma" pitchFamily="34" charset="0"/>
              </a:rPr>
              <a:t>º</a:t>
            </a:r>
            <a:r>
              <a:rPr lang="es-ES" sz="2400" dirty="0">
                <a:solidFill>
                  <a:srgbClr val="000000"/>
                </a:solidFill>
                <a:latin typeface="Berlin Sans FB" pitchFamily="34" charset="0"/>
                <a:cs typeface="Tahoma" pitchFamily="34" charset="0"/>
              </a:rPr>
              <a:t> de horas totales de un periodo:</a:t>
            </a:r>
            <a:endParaRPr lang="es-ES" sz="2400" dirty="0">
              <a:solidFill>
                <a:srgbClr val="000000"/>
              </a:solidFill>
              <a:latin typeface="Tahoma" pitchFamily="34" charset="0"/>
              <a:cs typeface="Tahoma" pitchFamily="34" charset="0"/>
            </a:endParaRPr>
          </a:p>
          <a:p>
            <a:pPr algn="just">
              <a:defRPr/>
            </a:pPr>
            <a:r>
              <a:rPr lang="es-ES" sz="2400" dirty="0">
                <a:solidFill>
                  <a:srgbClr val="000000"/>
                </a:solidFill>
                <a:latin typeface="Tahoma" pitchFamily="34" charset="0"/>
                <a:cs typeface="Tahoma" pitchFamily="34" charset="0"/>
              </a:rPr>
              <a:t>  </a:t>
            </a:r>
          </a:p>
        </p:txBody>
      </p:sp>
      <p:pic>
        <p:nvPicPr>
          <p:cNvPr id="19459" name="Picture 2" descr="formuladisponibil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3429001"/>
            <a:ext cx="76581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3 CuadroTexto"/>
          <p:cNvSpPr txBox="1">
            <a:spLocks noChangeArrowheads="1"/>
          </p:cNvSpPr>
          <p:nvPr/>
        </p:nvSpPr>
        <p:spPr bwMode="auto">
          <a:xfrm>
            <a:off x="2208213" y="4797425"/>
            <a:ext cx="80645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2000">
                <a:solidFill>
                  <a:schemeClr val="bg1"/>
                </a:solidFill>
                <a:latin typeface="Arial" panose="020B0604020202020204" pitchFamily="34" charset="0"/>
              </a:rPr>
              <a:t>En plantas que estén dispuestas por líneas de producción en las que la parada de una máquina supone la paralización de toda la línea, se calcula la disponibilidad de cada una de las líneas, y después se calcula la media aritmética. </a:t>
            </a:r>
          </a:p>
        </p:txBody>
      </p:sp>
    </p:spTree>
    <p:extLst>
      <p:ext uri="{BB962C8B-B14F-4D97-AF65-F5344CB8AC3E}">
        <p14:creationId xmlns:p14="http://schemas.microsoft.com/office/powerpoint/2010/main" val="341789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304" y="1690306"/>
            <a:ext cx="6038850" cy="2505814"/>
          </a:xfrm>
          <a:prstGeom prst="rect">
            <a:avLst/>
          </a:prstGeom>
        </p:spPr>
        <p:txBody>
          <a:bodyPr vert="horz" wrap="square" lIns="0" tIns="12700" rIns="0" bIns="0" rtlCol="0">
            <a:spAutoFit/>
          </a:bodyPr>
          <a:lstStyle/>
          <a:p>
            <a:pPr marL="12700" marR="2990850">
              <a:lnSpc>
                <a:spcPct val="100000"/>
              </a:lnSpc>
              <a:spcBef>
                <a:spcPts val="100"/>
              </a:spcBef>
            </a:pPr>
            <a:r>
              <a:rPr sz="5400" spc="5" dirty="0"/>
              <a:t>Planner  </a:t>
            </a:r>
            <a:r>
              <a:rPr sz="5400" spc="270" dirty="0"/>
              <a:t>de</a:t>
            </a:r>
          </a:p>
          <a:p>
            <a:pPr marL="12700">
              <a:lnSpc>
                <a:spcPct val="100000"/>
              </a:lnSpc>
              <a:spcBef>
                <a:spcPts val="5"/>
              </a:spcBef>
            </a:pPr>
            <a:r>
              <a:rPr sz="5400" spc="-50" dirty="0"/>
              <a:t>Mantenimiento</a:t>
            </a:r>
          </a:p>
        </p:txBody>
      </p:sp>
      <p:sp>
        <p:nvSpPr>
          <p:cNvPr id="3" name="object 3"/>
          <p:cNvSpPr txBox="1"/>
          <p:nvPr/>
        </p:nvSpPr>
        <p:spPr>
          <a:xfrm>
            <a:off x="1805304" y="1404620"/>
            <a:ext cx="2643505" cy="299720"/>
          </a:xfrm>
          <a:prstGeom prst="rect">
            <a:avLst/>
          </a:prstGeom>
        </p:spPr>
        <p:txBody>
          <a:bodyPr vert="horz" wrap="square" lIns="0" tIns="12700" rIns="0" bIns="0" rtlCol="0">
            <a:spAutoFit/>
          </a:bodyPr>
          <a:lstStyle/>
          <a:p>
            <a:pPr marL="12700">
              <a:lnSpc>
                <a:spcPct val="100000"/>
              </a:lnSpc>
              <a:spcBef>
                <a:spcPts val="100"/>
              </a:spcBef>
            </a:pPr>
            <a:r>
              <a:rPr sz="1800" b="1" u="sng" spc="25" dirty="0">
                <a:solidFill>
                  <a:srgbClr val="FFFFFF"/>
                </a:solidFill>
                <a:latin typeface="Lucida Sans Unicode"/>
                <a:cs typeface="Lucida Sans Unicode"/>
              </a:rPr>
              <a:t>CURSO</a:t>
            </a:r>
            <a:r>
              <a:rPr sz="1800" b="1" u="sng" spc="70" dirty="0">
                <a:solidFill>
                  <a:srgbClr val="FFFFFF"/>
                </a:solidFill>
                <a:latin typeface="Lucida Sans Unicode"/>
                <a:cs typeface="Lucida Sans Unicode"/>
              </a:rPr>
              <a:t> </a:t>
            </a:r>
            <a:r>
              <a:rPr sz="1800" b="1" u="sng" spc="-25" dirty="0">
                <a:solidFill>
                  <a:srgbClr val="FFFFFF"/>
                </a:solidFill>
                <a:latin typeface="Lucida Sans Unicode"/>
                <a:cs typeface="Lucida Sans Unicode"/>
              </a:rPr>
              <a:t>DE</a:t>
            </a:r>
            <a:r>
              <a:rPr sz="1800" b="1" u="sng" spc="65" dirty="0">
                <a:solidFill>
                  <a:srgbClr val="FFFFFF"/>
                </a:solidFill>
                <a:latin typeface="Lucida Sans Unicode"/>
                <a:cs typeface="Lucida Sans Unicode"/>
              </a:rPr>
              <a:t> </a:t>
            </a:r>
            <a:r>
              <a:rPr sz="1800" b="1" u="sng" spc="5" dirty="0">
                <a:solidFill>
                  <a:srgbClr val="FFFFFF"/>
                </a:solidFill>
                <a:latin typeface="Lucida Sans Unicode"/>
                <a:cs typeface="Lucida Sans Unicode"/>
              </a:rPr>
              <a:t>FORMACIÓN</a:t>
            </a:r>
            <a:endParaRPr sz="1800" b="1" u="sng" dirty="0">
              <a:latin typeface="Lucida Sans Unicode"/>
              <a:cs typeface="Lucida Sans Unicode"/>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Rectángulo"/>
          <p:cNvSpPr>
            <a:spLocks noChangeArrowheads="1"/>
          </p:cNvSpPr>
          <p:nvPr/>
        </p:nvSpPr>
        <p:spPr bwMode="auto">
          <a:xfrm>
            <a:off x="685800" y="533400"/>
            <a:ext cx="7632700"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PE" altLang="es-PE" sz="2000" dirty="0">
                <a:latin typeface="Arial" panose="020B0604020202020204" pitchFamily="34" charset="0"/>
              </a:rPr>
              <a:t>En plantas en las que los equipos no estén dispuestos por líneas, se puede definir una serie de equipos significativos, pues calcular la disponibilidad de absolutamente todos los equipos será largo, laborioso y no aportará ninguna información valiosa.</a:t>
            </a:r>
          </a:p>
          <a:p>
            <a:pPr algn="just" eaLnBrk="1" hangingPunct="1">
              <a:spcBef>
                <a:spcPct val="0"/>
              </a:spcBef>
              <a:buFontTx/>
              <a:buNone/>
            </a:pPr>
            <a:endParaRPr lang="es-PE" altLang="es-PE" sz="2000" dirty="0">
              <a:latin typeface="Arial" panose="020B0604020202020204" pitchFamily="34" charset="0"/>
            </a:endParaRPr>
          </a:p>
          <a:p>
            <a:pPr algn="just" eaLnBrk="1" hangingPunct="1">
              <a:spcBef>
                <a:spcPct val="0"/>
              </a:spcBef>
              <a:buFontTx/>
              <a:buNone/>
            </a:pPr>
            <a:r>
              <a:rPr lang="es-PE" altLang="es-PE" sz="2000" dirty="0">
                <a:latin typeface="Arial" panose="020B0604020202020204" pitchFamily="34" charset="0"/>
              </a:rPr>
              <a:t>Del total de equipos de la planta, se seleccionan aquellos que tengan alguna entidad o importancia dentro del sistema productivo.</a:t>
            </a:r>
          </a:p>
          <a:p>
            <a:pPr algn="just" eaLnBrk="1" hangingPunct="1">
              <a:spcBef>
                <a:spcPct val="0"/>
              </a:spcBef>
              <a:buFontTx/>
              <a:buNone/>
            </a:pPr>
            <a:r>
              <a:rPr lang="es-PE" altLang="es-PE" sz="2000" dirty="0">
                <a:latin typeface="Arial" panose="020B0604020202020204" pitchFamily="34" charset="0"/>
              </a:rPr>
              <a:t>Una vez obtenida la disponibilidad de cada uno de los equipos significativos, debe calcularse la media aritmética, para obtener la disponibilidad total de la planta.</a:t>
            </a:r>
          </a:p>
        </p:txBody>
      </p:sp>
      <p:pic>
        <p:nvPicPr>
          <p:cNvPr id="20483" name="Picture 2" descr="dispon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4508500"/>
            <a:ext cx="766762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260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ChangeArrowheads="1"/>
          </p:cNvSpPr>
          <p:nvPr/>
        </p:nvSpPr>
        <p:spPr bwMode="auto">
          <a:xfrm>
            <a:off x="2063750" y="557213"/>
            <a:ext cx="8135938"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5392" bIns="76176"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 altLang="es-PE" sz="2400" b="1" i="1">
                <a:solidFill>
                  <a:schemeClr val="bg1"/>
                </a:solidFill>
                <a:latin typeface="Tahoma" panose="020B0604030504040204" pitchFamily="34" charset="0"/>
                <a:cs typeface="Tahoma" panose="020B0604030504040204" pitchFamily="34" charset="0"/>
              </a:rPr>
              <a:t>2.</a:t>
            </a:r>
            <a:r>
              <a:rPr lang="es-ES" altLang="es-PE" sz="2400" b="1" i="1">
                <a:solidFill>
                  <a:schemeClr val="bg1"/>
                </a:solidFill>
                <a:latin typeface="Times New Roman" panose="02020603050405020304" pitchFamily="18" charset="0"/>
                <a:cs typeface="Times New Roman" panose="02020603050405020304" pitchFamily="18" charset="0"/>
              </a:rPr>
              <a:t> </a:t>
            </a:r>
            <a:r>
              <a:rPr lang="es-ES" altLang="es-PE" sz="2400" b="1" i="1">
                <a:solidFill>
                  <a:schemeClr val="bg1"/>
                </a:solidFill>
                <a:latin typeface="Tahoma" panose="020B0604030504040204" pitchFamily="34" charset="0"/>
                <a:cs typeface="Tahoma" panose="020B0604030504040204" pitchFamily="34" charset="0"/>
              </a:rPr>
              <a:t>Disponibilidad por aver</a:t>
            </a:r>
            <a:r>
              <a:rPr lang="es-ES" altLang="es-PE" sz="2400" b="1" i="1">
                <a:solidFill>
                  <a:schemeClr val="bg1"/>
                </a:solidFill>
                <a:latin typeface="Arial" panose="020B0604020202020204" pitchFamily="34" charset="0"/>
                <a:cs typeface="Tahoma" panose="020B0604030504040204" pitchFamily="34" charset="0"/>
              </a:rPr>
              <a:t>í</a:t>
            </a:r>
            <a:r>
              <a:rPr lang="es-ES" altLang="es-PE" sz="2400" b="1" i="1">
                <a:solidFill>
                  <a:schemeClr val="bg1"/>
                </a:solidFill>
                <a:latin typeface="Tahoma" panose="020B0604030504040204" pitchFamily="34" charset="0"/>
                <a:cs typeface="Tahoma" panose="020B0604030504040204" pitchFamily="34" charset="0"/>
              </a:rPr>
              <a:t>as</a:t>
            </a:r>
          </a:p>
          <a:p>
            <a:pPr>
              <a:spcBef>
                <a:spcPct val="0"/>
              </a:spcBef>
              <a:buFontTx/>
              <a:buNone/>
            </a:pPr>
            <a:endParaRPr lang="es-ES" altLang="es-PE" sz="2000">
              <a:solidFill>
                <a:srgbClr val="8C9496"/>
              </a:solidFill>
              <a:latin typeface="Tahoma" panose="020B0604030504040204" pitchFamily="34" charset="0"/>
              <a:cs typeface="Tahoma" panose="020B0604030504040204" pitchFamily="34" charset="0"/>
            </a:endParaRPr>
          </a:p>
          <a:p>
            <a:pPr>
              <a:spcBef>
                <a:spcPct val="0"/>
              </a:spcBef>
              <a:buFontTx/>
              <a:buNone/>
            </a:pPr>
            <a:r>
              <a:rPr lang="es-ES" altLang="es-PE" sz="2000">
                <a:solidFill>
                  <a:srgbClr val="000000"/>
                </a:solidFill>
                <a:latin typeface="Berlin Sans FB" panose="020E0602020502020306" pitchFamily="34" charset="0"/>
                <a:cs typeface="Tahoma" panose="020B0604030504040204" pitchFamily="34" charset="0"/>
              </a:rPr>
              <a:t>Es el mismo </a:t>
            </a:r>
            <a:r>
              <a:rPr lang="es-ES" altLang="es-PE" sz="2000">
                <a:solidFill>
                  <a:srgbClr val="000000"/>
                </a:solidFill>
                <a:latin typeface="Arial" panose="020B0604020202020204" pitchFamily="34" charset="0"/>
                <a:cs typeface="Tahoma" panose="020B0604030504040204" pitchFamily="34" charset="0"/>
              </a:rPr>
              <a:t>í</a:t>
            </a:r>
            <a:r>
              <a:rPr lang="es-ES" altLang="es-PE" sz="2000">
                <a:solidFill>
                  <a:srgbClr val="000000"/>
                </a:solidFill>
                <a:latin typeface="Berlin Sans FB" panose="020E0602020502020306" pitchFamily="34" charset="0"/>
                <a:cs typeface="Tahoma" panose="020B0604030504040204" pitchFamily="34" charset="0"/>
              </a:rPr>
              <a:t>ndice anterior pero teniendo en cuenta tan solo las paradas por aver</a:t>
            </a:r>
            <a:r>
              <a:rPr lang="es-ES" altLang="es-PE" sz="2000">
                <a:solidFill>
                  <a:srgbClr val="000000"/>
                </a:solidFill>
                <a:latin typeface="Arial" panose="020B0604020202020204" pitchFamily="34" charset="0"/>
                <a:cs typeface="Tahoma" panose="020B0604030504040204" pitchFamily="34" charset="0"/>
              </a:rPr>
              <a:t>í</a:t>
            </a:r>
            <a:r>
              <a:rPr lang="es-ES" altLang="es-PE" sz="2000">
                <a:solidFill>
                  <a:srgbClr val="000000"/>
                </a:solidFill>
                <a:latin typeface="Berlin Sans FB" panose="020E0602020502020306" pitchFamily="34" charset="0"/>
                <a:cs typeface="Tahoma" panose="020B0604030504040204" pitchFamily="34" charset="0"/>
              </a:rPr>
              <a:t>as, las intervenciones no programadas:</a:t>
            </a:r>
          </a:p>
          <a:p>
            <a:pPr>
              <a:spcBef>
                <a:spcPct val="0"/>
              </a:spcBef>
              <a:buFontTx/>
              <a:buNone/>
            </a:pPr>
            <a:endParaRPr lang="es-ES" altLang="es-PE" sz="2000">
              <a:solidFill>
                <a:srgbClr val="000000"/>
              </a:solidFill>
              <a:latin typeface="Berlin Sans FB" panose="020E0602020502020306" pitchFamily="34" charset="0"/>
              <a:cs typeface="Tahoma" panose="020B0604030504040204" pitchFamily="34" charset="0"/>
            </a:endParaRPr>
          </a:p>
          <a:p>
            <a:pPr>
              <a:spcBef>
                <a:spcPct val="0"/>
              </a:spcBef>
              <a:buFontTx/>
              <a:buNone/>
            </a:pPr>
            <a:endParaRPr lang="es-ES" altLang="es-PE" sz="2000">
              <a:solidFill>
                <a:srgbClr val="000000"/>
              </a:solidFill>
              <a:latin typeface="Berlin Sans FB" panose="020E0602020502020306" pitchFamily="34" charset="0"/>
              <a:cs typeface="Tahoma" panose="020B0604030504040204" pitchFamily="34" charset="0"/>
            </a:endParaRPr>
          </a:p>
          <a:p>
            <a:pPr>
              <a:spcBef>
                <a:spcPct val="0"/>
              </a:spcBef>
              <a:buFontTx/>
              <a:buNone/>
            </a:pPr>
            <a:endParaRPr lang="es-ES" altLang="es-PE" sz="2000">
              <a:solidFill>
                <a:schemeClr val="bg1"/>
              </a:solidFill>
              <a:latin typeface="Tahoma" panose="020B0604030504040204" pitchFamily="34" charset="0"/>
              <a:cs typeface="Tahoma" panose="020B0604030504040204" pitchFamily="34" charset="0"/>
            </a:endParaRPr>
          </a:p>
          <a:p>
            <a:pPr>
              <a:spcBef>
                <a:spcPct val="0"/>
              </a:spcBef>
              <a:buFontTx/>
              <a:buNone/>
            </a:pPr>
            <a:r>
              <a:rPr lang="es-ES" altLang="es-PE" sz="2000">
                <a:solidFill>
                  <a:schemeClr val="bg1"/>
                </a:solidFill>
                <a:latin typeface="Tahoma" panose="020B0604030504040204" pitchFamily="34" charset="0"/>
                <a:cs typeface="Tahoma" panose="020B0604030504040204" pitchFamily="34" charset="0"/>
              </a:rPr>
              <a:t>  </a:t>
            </a:r>
          </a:p>
          <a:p>
            <a:pPr>
              <a:spcBef>
                <a:spcPct val="0"/>
              </a:spcBef>
              <a:buFontTx/>
              <a:buNone/>
            </a:pPr>
            <a:r>
              <a:rPr lang="es-ES" altLang="es-PE" sz="2000">
                <a:solidFill>
                  <a:srgbClr val="000000"/>
                </a:solidFill>
                <a:latin typeface="Berlin Sans FB" panose="020E0602020502020306" pitchFamily="34" charset="0"/>
                <a:cs typeface="Tahoma" panose="020B0604030504040204" pitchFamily="34" charset="0"/>
              </a:rPr>
              <a:t/>
            </a:r>
            <a:br>
              <a:rPr lang="es-ES" altLang="es-PE" sz="2000">
                <a:solidFill>
                  <a:srgbClr val="000000"/>
                </a:solidFill>
                <a:latin typeface="Berlin Sans FB" panose="020E0602020502020306" pitchFamily="34" charset="0"/>
                <a:cs typeface="Tahoma" panose="020B0604030504040204" pitchFamily="34" charset="0"/>
              </a:rPr>
            </a:br>
            <a:endParaRPr lang="es-ES" altLang="es-PE" sz="2000">
              <a:solidFill>
                <a:srgbClr val="000000"/>
              </a:solidFill>
              <a:latin typeface="Berlin Sans FB" panose="020E0602020502020306" pitchFamily="34" charset="0"/>
              <a:cs typeface="Tahoma" panose="020B0604030504040204" pitchFamily="34" charset="0"/>
            </a:endParaRPr>
          </a:p>
          <a:p>
            <a:pPr>
              <a:spcBef>
                <a:spcPct val="0"/>
              </a:spcBef>
              <a:buFontTx/>
              <a:buNone/>
            </a:pPr>
            <a:endParaRPr lang="es-ES" altLang="es-PE" sz="2000">
              <a:solidFill>
                <a:srgbClr val="000000"/>
              </a:solidFill>
              <a:latin typeface="Berlin Sans FB" panose="020E0602020502020306" pitchFamily="34" charset="0"/>
              <a:cs typeface="Tahoma" panose="020B0604030504040204" pitchFamily="34" charset="0"/>
            </a:endParaRPr>
          </a:p>
          <a:p>
            <a:pPr algn="just">
              <a:spcBef>
                <a:spcPct val="0"/>
              </a:spcBef>
              <a:buFontTx/>
              <a:buNone/>
            </a:pPr>
            <a:r>
              <a:rPr lang="es-ES" altLang="es-PE" sz="2000">
                <a:solidFill>
                  <a:srgbClr val="000000"/>
                </a:solidFill>
                <a:latin typeface="Berlin Sans FB" panose="020E0602020502020306" pitchFamily="34" charset="0"/>
                <a:cs typeface="Tahoma" panose="020B0604030504040204" pitchFamily="34" charset="0"/>
              </a:rPr>
              <a:t>La disponibilidad por aver</a:t>
            </a:r>
            <a:r>
              <a:rPr lang="es-ES" altLang="es-PE" sz="2000">
                <a:solidFill>
                  <a:srgbClr val="000000"/>
                </a:solidFill>
                <a:latin typeface="Arial" panose="020B0604020202020204" pitchFamily="34" charset="0"/>
                <a:cs typeface="Tahoma" panose="020B0604030504040204" pitchFamily="34" charset="0"/>
              </a:rPr>
              <a:t>í</a:t>
            </a:r>
            <a:r>
              <a:rPr lang="es-ES" altLang="es-PE" sz="2000">
                <a:solidFill>
                  <a:srgbClr val="000000"/>
                </a:solidFill>
                <a:latin typeface="Berlin Sans FB" panose="020E0602020502020306" pitchFamily="34" charset="0"/>
                <a:cs typeface="Tahoma" panose="020B0604030504040204" pitchFamily="34" charset="0"/>
              </a:rPr>
              <a:t>a no tiene en cuenta, pues, las paradas programadas de los equipos. Igual que en el caso anterior, es conveniente calcular la media aritm</a:t>
            </a:r>
            <a:r>
              <a:rPr lang="es-ES" altLang="es-PE" sz="2000">
                <a:solidFill>
                  <a:srgbClr val="000000"/>
                </a:solidFill>
                <a:latin typeface="Arial" panose="020B0604020202020204" pitchFamily="34" charset="0"/>
                <a:cs typeface="Tahoma" panose="020B0604030504040204" pitchFamily="34" charset="0"/>
              </a:rPr>
              <a:t>é</a:t>
            </a:r>
            <a:r>
              <a:rPr lang="es-ES" altLang="es-PE" sz="2000">
                <a:solidFill>
                  <a:srgbClr val="000000"/>
                </a:solidFill>
                <a:latin typeface="Berlin Sans FB" panose="020E0602020502020306" pitchFamily="34" charset="0"/>
                <a:cs typeface="Tahoma" panose="020B0604030504040204" pitchFamily="34" charset="0"/>
              </a:rPr>
              <a:t>tica de la disponibilidad por aver</a:t>
            </a:r>
            <a:r>
              <a:rPr lang="es-ES" altLang="es-PE" sz="2000">
                <a:solidFill>
                  <a:srgbClr val="000000"/>
                </a:solidFill>
                <a:latin typeface="Arial" panose="020B0604020202020204" pitchFamily="34" charset="0"/>
                <a:cs typeface="Tahoma" panose="020B0604030504040204" pitchFamily="34" charset="0"/>
              </a:rPr>
              <a:t>í</a:t>
            </a:r>
            <a:r>
              <a:rPr lang="es-ES" altLang="es-PE" sz="2000">
                <a:solidFill>
                  <a:srgbClr val="000000"/>
                </a:solidFill>
                <a:latin typeface="Berlin Sans FB" panose="020E0602020502020306" pitchFamily="34" charset="0"/>
                <a:cs typeface="Tahoma" panose="020B0604030504040204" pitchFamily="34" charset="0"/>
              </a:rPr>
              <a:t>a, para poder ofrecer un dato </a:t>
            </a:r>
            <a:r>
              <a:rPr lang="es-ES" altLang="es-PE" sz="2000">
                <a:solidFill>
                  <a:srgbClr val="000000"/>
                </a:solidFill>
                <a:latin typeface="Arial" panose="020B0604020202020204" pitchFamily="34" charset="0"/>
                <a:cs typeface="Tahoma" panose="020B0604030504040204" pitchFamily="34" charset="0"/>
              </a:rPr>
              <a:t>ú</a:t>
            </a:r>
            <a:r>
              <a:rPr lang="es-ES" altLang="es-PE" sz="2000">
                <a:solidFill>
                  <a:srgbClr val="000000"/>
                </a:solidFill>
                <a:latin typeface="Berlin Sans FB" panose="020E0602020502020306" pitchFamily="34" charset="0"/>
                <a:cs typeface="Tahoma" panose="020B0604030504040204" pitchFamily="34" charset="0"/>
              </a:rPr>
              <a:t>nico</a:t>
            </a:r>
            <a:r>
              <a:rPr lang="es-ES" altLang="es-PE" sz="2000">
                <a:solidFill>
                  <a:srgbClr val="000000"/>
                </a:solidFill>
                <a:latin typeface="Tahoma" panose="020B0604030504040204" pitchFamily="34" charset="0"/>
                <a:cs typeface="Tahoma" panose="020B0604030504040204" pitchFamily="34" charset="0"/>
              </a:rPr>
              <a:t>.</a:t>
            </a:r>
          </a:p>
        </p:txBody>
      </p:sp>
      <p:pic>
        <p:nvPicPr>
          <p:cNvPr id="21507" name="Picture 2" descr="formul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2565400"/>
            <a:ext cx="76581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9893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Image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925" y="188914"/>
            <a:ext cx="7969250"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4366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Image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350838"/>
            <a:ext cx="7848600"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7735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ChangeArrowheads="1"/>
          </p:cNvSpPr>
          <p:nvPr/>
        </p:nvSpPr>
        <p:spPr bwMode="auto">
          <a:xfrm>
            <a:off x="838200" y="609600"/>
            <a:ext cx="9144000"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5392" bIns="76176"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 altLang="es-PE" sz="2400" b="1" i="1" dirty="0">
                <a:latin typeface="Tahoma" panose="020B0604030504040204" pitchFamily="34" charset="0"/>
                <a:cs typeface="Tahoma" panose="020B0604030504040204" pitchFamily="34" charset="0"/>
              </a:rPr>
              <a:t>3.</a:t>
            </a:r>
            <a:r>
              <a:rPr lang="es-ES" altLang="es-PE" sz="2400" b="1" i="1" dirty="0">
                <a:latin typeface="Times New Roman" panose="02020603050405020304" pitchFamily="18" charset="0"/>
                <a:cs typeface="Times New Roman" panose="02020603050405020304" pitchFamily="18" charset="0"/>
              </a:rPr>
              <a:t> </a:t>
            </a:r>
            <a:r>
              <a:rPr lang="es-ES" altLang="es-PE" sz="2400" b="1" i="1" dirty="0">
                <a:latin typeface="Tahoma" panose="020B0604030504040204" pitchFamily="34" charset="0"/>
                <a:cs typeface="Tahoma" panose="020B0604030504040204" pitchFamily="34" charset="0"/>
              </a:rPr>
              <a:t>MTBF </a:t>
            </a:r>
            <a:r>
              <a:rPr lang="es-ES" altLang="es-PE" sz="2000" b="1" i="1" dirty="0">
                <a:latin typeface="Tahoma" panose="020B0604030504040204" pitchFamily="34" charset="0"/>
                <a:cs typeface="Tahoma" panose="020B0604030504040204" pitchFamily="34" charset="0"/>
              </a:rPr>
              <a:t>(</a:t>
            </a:r>
            <a:r>
              <a:rPr lang="es-ES" altLang="es-PE" sz="2000" b="1" i="1" dirty="0" err="1">
                <a:latin typeface="Tahoma" panose="020B0604030504040204" pitchFamily="34" charset="0"/>
                <a:cs typeface="Tahoma" panose="020B0604030504040204" pitchFamily="34" charset="0"/>
              </a:rPr>
              <a:t>Mid</a:t>
            </a:r>
            <a:r>
              <a:rPr lang="es-ES" altLang="es-PE" sz="2000" b="1" i="1" dirty="0">
                <a:latin typeface="Tahoma" panose="020B0604030504040204" pitchFamily="34" charset="0"/>
                <a:cs typeface="Tahoma" panose="020B0604030504040204" pitchFamily="34" charset="0"/>
              </a:rPr>
              <a:t> Time </a:t>
            </a:r>
            <a:r>
              <a:rPr lang="es-ES" altLang="es-PE" sz="2000" b="1" i="1" dirty="0" err="1">
                <a:latin typeface="Tahoma" panose="020B0604030504040204" pitchFamily="34" charset="0"/>
                <a:cs typeface="Tahoma" panose="020B0604030504040204" pitchFamily="34" charset="0"/>
              </a:rPr>
              <a:t>Between</a:t>
            </a:r>
            <a:r>
              <a:rPr lang="es-ES" altLang="es-PE" sz="2000" b="1" i="1" dirty="0">
                <a:latin typeface="Tahoma" panose="020B0604030504040204" pitchFamily="34" charset="0"/>
                <a:cs typeface="Tahoma" panose="020B0604030504040204" pitchFamily="34" charset="0"/>
              </a:rPr>
              <a:t> </a:t>
            </a:r>
            <a:r>
              <a:rPr lang="es-ES" altLang="es-PE" sz="2000" b="1" i="1" dirty="0" err="1">
                <a:latin typeface="Tahoma" panose="020B0604030504040204" pitchFamily="34" charset="0"/>
                <a:cs typeface="Tahoma" panose="020B0604030504040204" pitchFamily="34" charset="0"/>
              </a:rPr>
              <a:t>Failure</a:t>
            </a:r>
            <a:r>
              <a:rPr lang="es-ES" altLang="es-PE" sz="2000" b="1" i="1" dirty="0">
                <a:latin typeface="Tahoma" panose="020B0604030504040204" pitchFamily="34" charset="0"/>
                <a:cs typeface="Tahoma" panose="020B0604030504040204" pitchFamily="34" charset="0"/>
              </a:rPr>
              <a:t>, tiempo medio entre fallas)</a:t>
            </a:r>
            <a:endParaRPr lang="es-ES" altLang="es-PE" sz="2000" b="1" dirty="0">
              <a:latin typeface="Tahoma" panose="020B0604030504040204" pitchFamily="34" charset="0"/>
              <a:cs typeface="Tahoma" panose="020B0604030504040204" pitchFamily="34" charset="0"/>
            </a:endParaRPr>
          </a:p>
          <a:p>
            <a:pPr>
              <a:spcBef>
                <a:spcPct val="0"/>
              </a:spcBef>
              <a:buFontTx/>
              <a:buNone/>
            </a:pPr>
            <a:r>
              <a:rPr lang="es-ES" altLang="es-PE" sz="2000" dirty="0">
                <a:solidFill>
                  <a:srgbClr val="000000"/>
                </a:solidFill>
                <a:latin typeface="Berlin Sans FB" panose="020E0602020502020306" pitchFamily="34" charset="0"/>
                <a:cs typeface="Tahoma" panose="020B0604030504040204" pitchFamily="34" charset="0"/>
              </a:rPr>
              <a:t>	</a:t>
            </a:r>
          </a:p>
          <a:p>
            <a:pPr>
              <a:spcBef>
                <a:spcPct val="0"/>
              </a:spcBef>
              <a:buFontTx/>
              <a:buNone/>
            </a:pPr>
            <a:endParaRPr lang="es-ES" altLang="es-PE" sz="2000" dirty="0">
              <a:solidFill>
                <a:srgbClr val="000000"/>
              </a:solidFill>
              <a:latin typeface="Berlin Sans FB" panose="020E0602020502020306" pitchFamily="34" charset="0"/>
              <a:cs typeface="Tahoma" panose="020B0604030504040204" pitchFamily="34" charset="0"/>
            </a:endParaRPr>
          </a:p>
          <a:p>
            <a:pPr>
              <a:spcBef>
                <a:spcPct val="0"/>
              </a:spcBef>
              <a:buFontTx/>
              <a:buNone/>
            </a:pPr>
            <a:r>
              <a:rPr lang="es-ES" altLang="es-PE" sz="2000" dirty="0">
                <a:solidFill>
                  <a:srgbClr val="000000"/>
                </a:solidFill>
                <a:latin typeface="Berlin Sans FB" panose="020E0602020502020306" pitchFamily="34" charset="0"/>
                <a:cs typeface="Tahoma" panose="020B0604030504040204" pitchFamily="34" charset="0"/>
              </a:rPr>
              <a:t>	Permite conocer la frecuencia con que suceden las aver</a:t>
            </a:r>
            <a:r>
              <a:rPr lang="es-ES" altLang="es-PE" sz="2000" dirty="0">
                <a:solidFill>
                  <a:srgbClr val="000000"/>
                </a:solidFill>
                <a:latin typeface="Arial" panose="020B0604020202020204" pitchFamily="34" charset="0"/>
                <a:cs typeface="Tahoma" panose="020B0604030504040204" pitchFamily="34" charset="0"/>
              </a:rPr>
              <a:t>í</a:t>
            </a:r>
            <a:r>
              <a:rPr lang="es-ES" altLang="es-PE" sz="2000" dirty="0">
                <a:solidFill>
                  <a:srgbClr val="000000"/>
                </a:solidFill>
                <a:latin typeface="Berlin Sans FB" panose="020E0602020502020306" pitchFamily="34" charset="0"/>
                <a:cs typeface="Tahoma" panose="020B0604030504040204" pitchFamily="34" charset="0"/>
              </a:rPr>
              <a:t>as:</a:t>
            </a:r>
            <a:endParaRPr lang="es-ES" altLang="es-PE" sz="2000" dirty="0">
              <a:solidFill>
                <a:srgbClr val="000000"/>
              </a:solidFill>
              <a:latin typeface="Tahoma" panose="020B0604030504040204" pitchFamily="34" charset="0"/>
              <a:cs typeface="Tahoma" panose="020B0604030504040204" pitchFamily="34" charset="0"/>
            </a:endParaRPr>
          </a:p>
          <a:p>
            <a:pPr algn="ctr">
              <a:spcBef>
                <a:spcPct val="0"/>
              </a:spcBef>
              <a:buFontTx/>
              <a:buNone/>
            </a:pPr>
            <a:r>
              <a:rPr lang="es-ES" altLang="es-PE" sz="2000" dirty="0">
                <a:solidFill>
                  <a:srgbClr val="000000"/>
                </a:solidFill>
                <a:latin typeface="Tahoma" panose="020B0604030504040204" pitchFamily="34" charset="0"/>
                <a:cs typeface="Tahoma" panose="020B0604030504040204" pitchFamily="34" charset="0"/>
              </a:rPr>
              <a:t>  </a:t>
            </a:r>
          </a:p>
        </p:txBody>
      </p:sp>
      <p:pic>
        <p:nvPicPr>
          <p:cNvPr id="24579" name="Picture 2" descr="formula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2852738"/>
            <a:ext cx="7920037"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58637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uadroTexto 2"/>
          <p:cNvSpPr txBox="1">
            <a:spLocks noChangeArrowheads="1"/>
          </p:cNvSpPr>
          <p:nvPr/>
        </p:nvSpPr>
        <p:spPr bwMode="auto">
          <a:xfrm>
            <a:off x="1847851" y="333375"/>
            <a:ext cx="8424863" cy="526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7000"/>
              </a:lnSpc>
              <a:spcBef>
                <a:spcPts val="2400"/>
              </a:spcBef>
              <a:spcAft>
                <a:spcPts val="800"/>
              </a:spcAft>
              <a:buNone/>
            </a:pPr>
            <a:r>
              <a:rPr lang="es-PE" altLang="es-PE" sz="2400" b="1">
                <a:solidFill>
                  <a:srgbClr val="000000"/>
                </a:solidFill>
                <a:latin typeface="Poppins" pitchFamily="2" charset="0"/>
                <a:cs typeface="Times New Roman" panose="02020603050405020304" pitchFamily="18" charset="0"/>
              </a:rPr>
              <a:t>¿Qué significa MTBF?</a:t>
            </a:r>
            <a:endParaRPr lang="es-PE" altLang="es-PE" sz="1400">
              <a:ea typeface="Calibri" panose="020F0502020204030204" pitchFamily="34" charset="0"/>
              <a:cs typeface="Times New Roman" panose="02020603050405020304" pitchFamily="18" charset="0"/>
            </a:endParaRPr>
          </a:p>
          <a:p>
            <a:pPr algn="just">
              <a:lnSpc>
                <a:spcPct val="107000"/>
              </a:lnSpc>
              <a:spcBef>
                <a:spcPts val="1200"/>
              </a:spcBef>
              <a:spcAft>
                <a:spcPts val="800"/>
              </a:spcAft>
              <a:buNone/>
            </a:pPr>
            <a:r>
              <a:rPr lang="es-PE" altLang="es-PE" sz="1800">
                <a:solidFill>
                  <a:srgbClr val="000000"/>
                </a:solidFill>
                <a:latin typeface="Poppins" pitchFamily="2" charset="0"/>
                <a:cs typeface="Times New Roman" panose="02020603050405020304" pitchFamily="18" charset="0"/>
              </a:rPr>
              <a:t>MTBF es el indicador que denota el Tiempo Medio Entre Fallas, traducido al inglés como </a:t>
            </a:r>
            <a:r>
              <a:rPr lang="es-PE" altLang="es-PE" sz="1800" i="1">
                <a:solidFill>
                  <a:srgbClr val="000000"/>
                </a:solidFill>
                <a:latin typeface="Poppins" pitchFamily="2" charset="0"/>
                <a:cs typeface="Times New Roman" panose="02020603050405020304" pitchFamily="18" charset="0"/>
              </a:rPr>
              <a:t>Mean Time Between Failures</a:t>
            </a:r>
            <a:r>
              <a:rPr lang="es-PE" altLang="es-PE" sz="1800">
                <a:solidFill>
                  <a:srgbClr val="000000"/>
                </a:solidFill>
                <a:latin typeface="Poppins" pitchFamily="2" charset="0"/>
                <a:cs typeface="Times New Roman" panose="02020603050405020304" pitchFamily="18" charset="0"/>
              </a:rPr>
              <a:t>, el cual se refiere al tiempo promedio de funcionamiento de un equipo hasta que presenta una falla funcional.</a:t>
            </a:r>
          </a:p>
          <a:p>
            <a:pPr algn="just">
              <a:lnSpc>
                <a:spcPct val="107000"/>
              </a:lnSpc>
              <a:spcBef>
                <a:spcPts val="1200"/>
              </a:spcBef>
              <a:spcAft>
                <a:spcPts val="800"/>
              </a:spcAft>
              <a:buNone/>
            </a:pPr>
            <a:r>
              <a:rPr lang="es-PE" altLang="es-PE" sz="1800">
                <a:solidFill>
                  <a:srgbClr val="000000"/>
                </a:solidFill>
                <a:latin typeface="Poppins" pitchFamily="2" charset="0"/>
                <a:cs typeface="Times New Roman" panose="02020603050405020304" pitchFamily="18" charset="0"/>
              </a:rPr>
              <a:t>Si un equipo consigue operar en un amplio periodo de tiempo sin presentar paradas, decimos que su MTBF es elevado, lo cual es deseado.</a:t>
            </a:r>
            <a:endParaRPr lang="es-PE" altLang="es-PE" sz="1800">
              <a:cs typeface="Calibri" panose="020F0502020204030204" pitchFamily="34" charset="0"/>
            </a:endParaRPr>
          </a:p>
          <a:p>
            <a:pPr algn="just">
              <a:lnSpc>
                <a:spcPct val="107000"/>
              </a:lnSpc>
              <a:spcBef>
                <a:spcPts val="1200"/>
              </a:spcBef>
              <a:spcAft>
                <a:spcPts val="800"/>
              </a:spcAft>
              <a:buNone/>
            </a:pPr>
            <a:r>
              <a:rPr lang="es-PE" altLang="es-PE" sz="1800">
                <a:solidFill>
                  <a:srgbClr val="000000"/>
                </a:solidFill>
                <a:latin typeface="Poppins" pitchFamily="2" charset="0"/>
                <a:cs typeface="Times New Roman" panose="02020603050405020304" pitchFamily="18" charset="0"/>
              </a:rPr>
              <a:t>El MTBF es un indicador para sistemas reparables y en los que es necesario realizar intervenciones para reemplazar componentes como, por ejemplo, el cambio de los rodamientos del eje de una bomba centrífuga.</a:t>
            </a:r>
            <a:endParaRPr lang="es-PE" altLang="es-PE" sz="1800">
              <a:cs typeface="Calibri" panose="020F0502020204030204" pitchFamily="34" charset="0"/>
            </a:endParaRPr>
          </a:p>
          <a:p>
            <a:pPr algn="just">
              <a:lnSpc>
                <a:spcPct val="107000"/>
              </a:lnSpc>
              <a:spcBef>
                <a:spcPts val="1200"/>
              </a:spcBef>
              <a:spcAft>
                <a:spcPts val="800"/>
              </a:spcAft>
              <a:buNone/>
            </a:pPr>
            <a:r>
              <a:rPr lang="es-PE" altLang="es-PE" sz="1800">
                <a:solidFill>
                  <a:srgbClr val="000000"/>
                </a:solidFill>
                <a:latin typeface="Poppins" pitchFamily="2" charset="0"/>
                <a:cs typeface="Times New Roman" panose="02020603050405020304" pitchFamily="18" charset="0"/>
              </a:rPr>
              <a:t>Los ingenieros encargados de las revisiones utilizan este indicador para hacer seguimiento y detectar posibles fallas en los </a:t>
            </a:r>
            <a:r>
              <a:rPr lang="es-PE" altLang="es-PE" sz="1800" u="sng">
                <a:solidFill>
                  <a:srgbClr val="1E40AF"/>
                </a:solidFill>
                <a:latin typeface="Poppins" pitchFamily="2" charset="0"/>
                <a:cs typeface="Times New Roman" panose="02020603050405020304" pitchFamily="18" charset="0"/>
                <a:hlinkClick r:id="rId2"/>
              </a:rPr>
              <a:t>procedimientos de mantenimiento</a:t>
            </a:r>
            <a:r>
              <a:rPr lang="es-PE" altLang="es-PE" sz="1800">
                <a:solidFill>
                  <a:srgbClr val="000000"/>
                </a:solidFill>
                <a:latin typeface="Poppins" pitchFamily="2" charset="0"/>
                <a:cs typeface="Times New Roman" panose="02020603050405020304" pitchFamily="18" charset="0"/>
              </a:rPr>
              <a:t> realizados con anterioridad en ese mismo equipo.</a:t>
            </a:r>
            <a:endParaRPr lang="es-PE" altLang="es-PE" sz="1800">
              <a:cs typeface="Calibri" panose="020F0502020204030204" pitchFamily="34" charset="0"/>
            </a:endParaRPr>
          </a:p>
          <a:p>
            <a:pPr>
              <a:lnSpc>
                <a:spcPct val="107000"/>
              </a:lnSpc>
              <a:spcBef>
                <a:spcPts val="1200"/>
              </a:spcBef>
              <a:spcAft>
                <a:spcPts val="800"/>
              </a:spcAft>
              <a:buNone/>
            </a:pPr>
            <a:endParaRPr lang="es-PE" altLang="es-PE" sz="1400">
              <a:cs typeface="Calibri" panose="020F0502020204030204" pitchFamily="34" charset="0"/>
            </a:endParaRPr>
          </a:p>
        </p:txBody>
      </p:sp>
    </p:spTree>
    <p:extLst>
      <p:ext uri="{BB962C8B-B14F-4D97-AF65-F5344CB8AC3E}">
        <p14:creationId xmlns:p14="http://schemas.microsoft.com/office/powerpoint/2010/main" val="4280417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uadroTexto 2"/>
          <p:cNvSpPr txBox="1">
            <a:spLocks noChangeArrowheads="1"/>
          </p:cNvSpPr>
          <p:nvPr/>
        </p:nvSpPr>
        <p:spPr bwMode="auto">
          <a:xfrm>
            <a:off x="1295400" y="533400"/>
            <a:ext cx="7848600" cy="588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7000"/>
              </a:lnSpc>
              <a:spcBef>
                <a:spcPts val="2400"/>
              </a:spcBef>
              <a:spcAft>
                <a:spcPts val="800"/>
              </a:spcAft>
              <a:buNone/>
            </a:pPr>
            <a:r>
              <a:rPr lang="es-PE" altLang="es-PE" sz="2400" b="1" dirty="0">
                <a:solidFill>
                  <a:srgbClr val="000000"/>
                </a:solidFill>
                <a:latin typeface="Poppins" pitchFamily="2" charset="0"/>
                <a:cs typeface="Times New Roman" panose="02020603050405020304" pitchFamily="18" charset="0"/>
              </a:rPr>
              <a:t>¿Consideraciones para calcular el tiempo medio entre fallas?</a:t>
            </a:r>
            <a:endParaRPr lang="es-PE" altLang="es-PE" sz="1400" dirty="0">
              <a:ea typeface="Calibri" panose="020F0502020204030204" pitchFamily="34" charset="0"/>
              <a:cs typeface="Times New Roman" panose="02020603050405020304" pitchFamily="18" charset="0"/>
            </a:endParaRPr>
          </a:p>
          <a:p>
            <a:pPr algn="just">
              <a:lnSpc>
                <a:spcPct val="107000"/>
              </a:lnSpc>
              <a:spcBef>
                <a:spcPts val="1200"/>
              </a:spcBef>
              <a:spcAft>
                <a:spcPts val="800"/>
              </a:spcAft>
              <a:buNone/>
            </a:pPr>
            <a:r>
              <a:rPr lang="es-PE" altLang="es-PE" sz="1800" dirty="0">
                <a:solidFill>
                  <a:srgbClr val="000000"/>
                </a:solidFill>
                <a:latin typeface="Poppins" pitchFamily="2" charset="0"/>
                <a:cs typeface="Times New Roman" panose="02020603050405020304" pitchFamily="18" charset="0"/>
              </a:rPr>
              <a:t>Ya que existen diferentes aspectos que pueden influir en el MTBF, antes de realizar el cálculo, es importante recalcar que la tasa de falla que se considera para esta métrica deben relacionarse con defectos del mantenimiento directo, es decir, </a:t>
            </a:r>
            <a:r>
              <a:rPr lang="es-PE" altLang="es-PE" sz="1800" dirty="0">
                <a:solidFill>
                  <a:srgbClr val="FF0000"/>
                </a:solidFill>
                <a:latin typeface="Poppins" pitchFamily="2" charset="0"/>
                <a:cs typeface="Times New Roman" panose="02020603050405020304" pitchFamily="18" charset="0"/>
              </a:rPr>
              <a:t>descuidos humanos.</a:t>
            </a:r>
            <a:endParaRPr lang="es-PE" altLang="es-PE" sz="1400" dirty="0">
              <a:solidFill>
                <a:srgbClr val="FF0000"/>
              </a:solidFill>
              <a:cs typeface="Calibri" panose="020F0502020204030204" pitchFamily="34" charset="0"/>
            </a:endParaRPr>
          </a:p>
          <a:p>
            <a:pPr algn="just">
              <a:lnSpc>
                <a:spcPct val="107000"/>
              </a:lnSpc>
              <a:spcBef>
                <a:spcPts val="1200"/>
              </a:spcBef>
              <a:spcAft>
                <a:spcPts val="800"/>
              </a:spcAft>
              <a:buNone/>
            </a:pPr>
            <a:r>
              <a:rPr lang="es-PE" altLang="es-PE" sz="1800" dirty="0">
                <a:solidFill>
                  <a:srgbClr val="000000"/>
                </a:solidFill>
                <a:latin typeface="Poppins" pitchFamily="2" charset="0"/>
                <a:cs typeface="Times New Roman" panose="02020603050405020304" pitchFamily="18" charset="0"/>
              </a:rPr>
              <a:t>El MTBF se calcula mediante una media aritmética. Básicamente, esto significa tomar los datos del periodo que se quiere calcular (pueden ser seis meses, un año, o el periodo de tiempo deseado) y dividir el tiempo total de funcionamiento de ese periodo entre el número de fallas.</a:t>
            </a:r>
          </a:p>
          <a:p>
            <a:pPr algn="just">
              <a:lnSpc>
                <a:spcPct val="107000"/>
              </a:lnSpc>
              <a:spcBef>
                <a:spcPts val="1200"/>
              </a:spcBef>
              <a:spcAft>
                <a:spcPts val="800"/>
              </a:spcAft>
              <a:buNone/>
            </a:pPr>
            <a:r>
              <a:rPr lang="es-PE" altLang="es-PE" sz="1800" dirty="0">
                <a:solidFill>
                  <a:srgbClr val="000000"/>
                </a:solidFill>
                <a:latin typeface="Poppins" pitchFamily="2" charset="0"/>
                <a:cs typeface="Times New Roman" panose="02020603050405020304" pitchFamily="18" charset="0"/>
              </a:rPr>
              <a:t>Dado que este indicador se utiliza para calcular la </a:t>
            </a:r>
            <a:r>
              <a:rPr lang="es-PE" altLang="es-PE" sz="1800" dirty="0">
                <a:solidFill>
                  <a:srgbClr val="FF0000"/>
                </a:solidFill>
                <a:latin typeface="Poppins" pitchFamily="2" charset="0"/>
                <a:cs typeface="Times New Roman" panose="02020603050405020304" pitchFamily="18" charset="0"/>
              </a:rPr>
              <a:t>confiabilidad</a:t>
            </a:r>
            <a:r>
              <a:rPr lang="es-PE" altLang="es-PE" sz="1800" dirty="0">
                <a:solidFill>
                  <a:srgbClr val="000000"/>
                </a:solidFill>
                <a:latin typeface="Poppins" pitchFamily="2" charset="0"/>
                <a:cs typeface="Times New Roman" panose="02020603050405020304" pitchFamily="18" charset="0"/>
              </a:rPr>
              <a:t>, el MTBF no toma en cuenta el tiempo de inactividad previsto durante el mantenimiento programado. En cambio, se centra en las interrupciones y fallas inesperadas.</a:t>
            </a:r>
            <a:endParaRPr lang="es-PE" altLang="es-PE" sz="1800" dirty="0">
              <a:cs typeface="Calibri" panose="020F0502020204030204" pitchFamily="34" charset="0"/>
            </a:endParaRPr>
          </a:p>
          <a:p>
            <a:pPr algn="just">
              <a:lnSpc>
                <a:spcPct val="107000"/>
              </a:lnSpc>
              <a:spcBef>
                <a:spcPts val="1200"/>
              </a:spcBef>
              <a:spcAft>
                <a:spcPts val="800"/>
              </a:spcAft>
              <a:buNone/>
            </a:pPr>
            <a:endParaRPr lang="es-PE" altLang="es-PE" sz="1400" dirty="0">
              <a:cs typeface="Calibri" panose="020F0502020204030204" pitchFamily="34" charset="0"/>
            </a:endParaRPr>
          </a:p>
          <a:p>
            <a:pPr algn="just">
              <a:lnSpc>
                <a:spcPct val="107000"/>
              </a:lnSpc>
              <a:spcBef>
                <a:spcPts val="1200"/>
              </a:spcBef>
              <a:spcAft>
                <a:spcPts val="800"/>
              </a:spcAft>
              <a:buNone/>
            </a:pPr>
            <a:endParaRPr lang="es-PE" altLang="es-PE" sz="1400" dirty="0">
              <a:cs typeface="Calibri" panose="020F0502020204030204" pitchFamily="34" charset="0"/>
            </a:endParaRPr>
          </a:p>
        </p:txBody>
      </p:sp>
    </p:spTree>
    <p:extLst>
      <p:ext uri="{BB962C8B-B14F-4D97-AF65-F5344CB8AC3E}">
        <p14:creationId xmlns:p14="http://schemas.microsoft.com/office/powerpoint/2010/main" val="4156421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uadroTexto 2"/>
          <p:cNvSpPr txBox="1">
            <a:spLocks noChangeArrowheads="1"/>
          </p:cNvSpPr>
          <p:nvPr/>
        </p:nvSpPr>
        <p:spPr bwMode="auto">
          <a:xfrm>
            <a:off x="2495550" y="2057400"/>
            <a:ext cx="7416800" cy="3463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7000"/>
              </a:lnSpc>
              <a:spcBef>
                <a:spcPts val="1200"/>
              </a:spcBef>
              <a:spcAft>
                <a:spcPts val="800"/>
              </a:spcAft>
              <a:buNone/>
            </a:pPr>
            <a:r>
              <a:rPr lang="es-PE" altLang="es-PE" sz="1800" b="1">
                <a:solidFill>
                  <a:srgbClr val="FF0000"/>
                </a:solidFill>
                <a:latin typeface="Poppins" pitchFamily="2" charset="0"/>
                <a:cs typeface="Times New Roman" panose="02020603050405020304" pitchFamily="18" charset="0"/>
              </a:rPr>
              <a:t>EJEMPLO</a:t>
            </a:r>
          </a:p>
          <a:p>
            <a:pPr algn="just">
              <a:lnSpc>
                <a:spcPct val="107000"/>
              </a:lnSpc>
              <a:spcBef>
                <a:spcPts val="1200"/>
              </a:spcBef>
              <a:spcAft>
                <a:spcPts val="800"/>
              </a:spcAft>
              <a:buNone/>
            </a:pPr>
            <a:r>
              <a:rPr lang="es-PE" altLang="es-PE" sz="1800">
                <a:solidFill>
                  <a:srgbClr val="000000"/>
                </a:solidFill>
                <a:latin typeface="Poppins" pitchFamily="2" charset="0"/>
                <a:cs typeface="Times New Roman" panose="02020603050405020304" pitchFamily="18" charset="0"/>
              </a:rPr>
              <a:t>La máquina XXX tiene una ventana de operación de 21 horas por día de lunes a viernes, lo que representa un total de 105 horas a la semana. En una semana, la bomba hidráulica se detuvo en 3 ocasiones por el sistema de lubricación de la herramienta de corte, totalizando 11 horas de inactividad durante esa semana.</a:t>
            </a:r>
          </a:p>
          <a:p>
            <a:pPr algn="just">
              <a:lnSpc>
                <a:spcPct val="107000"/>
              </a:lnSpc>
              <a:spcBef>
                <a:spcPts val="1200"/>
              </a:spcBef>
              <a:spcAft>
                <a:spcPts val="800"/>
              </a:spcAft>
              <a:buNone/>
            </a:pPr>
            <a:r>
              <a:rPr lang="es-PE" altLang="es-PE" sz="1800">
                <a:solidFill>
                  <a:srgbClr val="000000"/>
                </a:solidFill>
                <a:latin typeface="Poppins" pitchFamily="2" charset="0"/>
                <a:cs typeface="Times New Roman" panose="02020603050405020304" pitchFamily="18" charset="0"/>
              </a:rPr>
              <a:t>Este cálculo nos dice que, en promedio, la bomba presentó problemas cada 31 horas durante esa semana.</a:t>
            </a:r>
            <a:endParaRPr lang="es-PE" altLang="es-PE" sz="1800">
              <a:ea typeface="Calibri" panose="020F0502020204030204" pitchFamily="34" charset="0"/>
              <a:cs typeface="Times New Roman" panose="02020603050405020304" pitchFamily="18" charset="0"/>
            </a:endParaRPr>
          </a:p>
          <a:p>
            <a:pPr algn="just">
              <a:lnSpc>
                <a:spcPct val="107000"/>
              </a:lnSpc>
              <a:spcBef>
                <a:spcPts val="1200"/>
              </a:spcBef>
              <a:spcAft>
                <a:spcPts val="800"/>
              </a:spcAft>
              <a:buNone/>
            </a:pPr>
            <a:endParaRPr lang="es-PE" altLang="es-PE" sz="140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508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Imagen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675" y="836614"/>
            <a:ext cx="80264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2155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ChangeArrowheads="1"/>
          </p:cNvSpPr>
          <p:nvPr/>
        </p:nvSpPr>
        <p:spPr bwMode="auto">
          <a:xfrm>
            <a:off x="1447800" y="754063"/>
            <a:ext cx="8135937"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25392" bIns="76176"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 altLang="es-PE" sz="2400" b="1" i="1" dirty="0">
                <a:latin typeface="Tahoma" panose="020B0604030504040204" pitchFamily="34" charset="0"/>
                <a:cs typeface="Tahoma" panose="020B0604030504040204" pitchFamily="34" charset="0"/>
              </a:rPr>
              <a:t>4.</a:t>
            </a:r>
            <a:r>
              <a:rPr lang="es-ES" altLang="es-PE" sz="2400" b="1" i="1" dirty="0">
                <a:latin typeface="Times New Roman" panose="02020603050405020304" pitchFamily="18" charset="0"/>
                <a:cs typeface="Times New Roman" panose="02020603050405020304" pitchFamily="18" charset="0"/>
              </a:rPr>
              <a:t> </a:t>
            </a:r>
            <a:r>
              <a:rPr lang="es-ES" altLang="es-PE" sz="2400" b="1" i="1" dirty="0">
                <a:latin typeface="Tahoma" panose="020B0604030504040204" pitchFamily="34" charset="0"/>
                <a:cs typeface="Tahoma" panose="020B0604030504040204" pitchFamily="34" charset="0"/>
              </a:rPr>
              <a:t>MTTR </a:t>
            </a:r>
            <a:r>
              <a:rPr lang="es-ES" altLang="es-PE" sz="2000" b="1" i="1" dirty="0">
                <a:latin typeface="Tahoma" panose="020B0604030504040204" pitchFamily="34" charset="0"/>
                <a:cs typeface="Tahoma" panose="020B0604030504040204" pitchFamily="34" charset="0"/>
              </a:rPr>
              <a:t>(</a:t>
            </a:r>
            <a:r>
              <a:rPr lang="es-ES" altLang="es-PE" sz="2000" b="1" i="1" dirty="0" err="1">
                <a:latin typeface="Tahoma" panose="020B0604030504040204" pitchFamily="34" charset="0"/>
                <a:cs typeface="Tahoma" panose="020B0604030504040204" pitchFamily="34" charset="0"/>
              </a:rPr>
              <a:t>Mid</a:t>
            </a:r>
            <a:r>
              <a:rPr lang="es-ES" altLang="es-PE" sz="2000" b="1" i="1" dirty="0">
                <a:latin typeface="Tahoma" panose="020B0604030504040204" pitchFamily="34" charset="0"/>
                <a:cs typeface="Tahoma" panose="020B0604030504040204" pitchFamily="34" charset="0"/>
              </a:rPr>
              <a:t> Time To </a:t>
            </a:r>
            <a:r>
              <a:rPr lang="es-ES" altLang="es-PE" sz="2000" b="1" i="1" dirty="0" err="1">
                <a:latin typeface="Tahoma" panose="020B0604030504040204" pitchFamily="34" charset="0"/>
                <a:cs typeface="Tahoma" panose="020B0604030504040204" pitchFamily="34" charset="0"/>
              </a:rPr>
              <a:t>Repair</a:t>
            </a:r>
            <a:r>
              <a:rPr lang="es-ES" altLang="es-PE" sz="2000" b="1" i="1" dirty="0">
                <a:latin typeface="Tahoma" panose="020B0604030504040204" pitchFamily="34" charset="0"/>
                <a:cs typeface="Tahoma" panose="020B0604030504040204" pitchFamily="34" charset="0"/>
              </a:rPr>
              <a:t>, tiempo medio de reparaci</a:t>
            </a:r>
            <a:r>
              <a:rPr lang="es-ES" altLang="es-PE" sz="2000" b="1" i="1" dirty="0">
                <a:latin typeface="Arial" panose="020B0604020202020204" pitchFamily="34" charset="0"/>
                <a:cs typeface="Tahoma" panose="020B0604030504040204" pitchFamily="34" charset="0"/>
              </a:rPr>
              <a:t>ó</a:t>
            </a:r>
            <a:r>
              <a:rPr lang="es-ES" altLang="es-PE" sz="2000" b="1" i="1" dirty="0">
                <a:latin typeface="Tahoma" panose="020B0604030504040204" pitchFamily="34" charset="0"/>
                <a:cs typeface="Tahoma" panose="020B0604030504040204" pitchFamily="34" charset="0"/>
              </a:rPr>
              <a:t>n)</a:t>
            </a:r>
          </a:p>
          <a:p>
            <a:pPr>
              <a:spcBef>
                <a:spcPct val="0"/>
              </a:spcBef>
              <a:buFontTx/>
              <a:buNone/>
            </a:pPr>
            <a:endParaRPr lang="es-ES" altLang="es-PE" sz="2000" b="1" dirty="0">
              <a:latin typeface="Tahoma" panose="020B0604030504040204" pitchFamily="34" charset="0"/>
              <a:cs typeface="Tahoma" panose="020B0604030504040204" pitchFamily="34" charset="0"/>
            </a:endParaRPr>
          </a:p>
          <a:p>
            <a:pPr>
              <a:spcBef>
                <a:spcPct val="0"/>
              </a:spcBef>
              <a:buFontTx/>
              <a:buNone/>
            </a:pPr>
            <a:r>
              <a:rPr lang="es-ES" altLang="es-PE" sz="2000" dirty="0">
                <a:solidFill>
                  <a:srgbClr val="000000"/>
                </a:solidFill>
                <a:latin typeface="Berlin Sans FB" panose="020E0602020502020306" pitchFamily="34" charset="0"/>
                <a:cs typeface="Tahoma" panose="020B0604030504040204" pitchFamily="34" charset="0"/>
              </a:rPr>
              <a:t>Permite conocer la importancia de las aver</a:t>
            </a:r>
            <a:r>
              <a:rPr lang="es-ES" altLang="es-PE" sz="2000" dirty="0">
                <a:solidFill>
                  <a:srgbClr val="000000"/>
                </a:solidFill>
                <a:latin typeface="Arial" panose="020B0604020202020204" pitchFamily="34" charset="0"/>
                <a:cs typeface="Tahoma" panose="020B0604030504040204" pitchFamily="34" charset="0"/>
              </a:rPr>
              <a:t>í</a:t>
            </a:r>
            <a:r>
              <a:rPr lang="es-ES" altLang="es-PE" sz="2000" dirty="0">
                <a:solidFill>
                  <a:srgbClr val="000000"/>
                </a:solidFill>
                <a:latin typeface="Berlin Sans FB" panose="020E0602020502020306" pitchFamily="34" charset="0"/>
                <a:cs typeface="Tahoma" panose="020B0604030504040204" pitchFamily="34" charset="0"/>
              </a:rPr>
              <a:t>as que se producen en un equipo considerando el tiempo medio hasta su soluci</a:t>
            </a:r>
            <a:r>
              <a:rPr lang="es-ES" altLang="es-PE" sz="2000" dirty="0">
                <a:solidFill>
                  <a:srgbClr val="000000"/>
                </a:solidFill>
                <a:latin typeface="Arial" panose="020B0604020202020204" pitchFamily="34" charset="0"/>
                <a:cs typeface="Tahoma" panose="020B0604030504040204" pitchFamily="34" charset="0"/>
              </a:rPr>
              <a:t>ó</a:t>
            </a:r>
            <a:r>
              <a:rPr lang="es-ES" altLang="es-PE" sz="2000" dirty="0">
                <a:solidFill>
                  <a:srgbClr val="000000"/>
                </a:solidFill>
                <a:latin typeface="Berlin Sans FB" panose="020E0602020502020306" pitchFamily="34" charset="0"/>
                <a:cs typeface="Tahoma" panose="020B0604030504040204" pitchFamily="34" charset="0"/>
              </a:rPr>
              <a:t>n:</a:t>
            </a:r>
            <a:endParaRPr lang="es-ES" altLang="es-PE" sz="2000" dirty="0">
              <a:solidFill>
                <a:srgbClr val="000000"/>
              </a:solidFill>
              <a:latin typeface="Tahoma" panose="020B0604030504040204" pitchFamily="34" charset="0"/>
              <a:cs typeface="Tahoma" panose="020B0604030504040204" pitchFamily="34" charset="0"/>
            </a:endParaRPr>
          </a:p>
          <a:p>
            <a:pPr>
              <a:spcBef>
                <a:spcPct val="0"/>
              </a:spcBef>
              <a:buFontTx/>
              <a:buNone/>
            </a:pPr>
            <a:r>
              <a:rPr lang="es-ES" altLang="es-PE" sz="2000" dirty="0">
                <a:solidFill>
                  <a:srgbClr val="000000"/>
                </a:solidFill>
                <a:latin typeface="Tahoma" panose="020B0604030504040204" pitchFamily="34" charset="0"/>
                <a:cs typeface="Tahoma" panose="020B0604030504040204" pitchFamily="34" charset="0"/>
              </a:rPr>
              <a:t>  </a:t>
            </a:r>
          </a:p>
          <a:p>
            <a:pPr>
              <a:spcBef>
                <a:spcPct val="0"/>
              </a:spcBef>
              <a:buFontTx/>
              <a:buNone/>
            </a:pPr>
            <a:endParaRPr lang="es-ES" altLang="es-PE" sz="2000" dirty="0">
              <a:solidFill>
                <a:srgbClr val="000000"/>
              </a:solidFill>
              <a:latin typeface="Berlin Sans FB" panose="020E0602020502020306" pitchFamily="34" charset="0"/>
              <a:cs typeface="Tahoma" panose="020B0604030504040204" pitchFamily="34" charset="0"/>
            </a:endParaRPr>
          </a:p>
          <a:p>
            <a:pPr>
              <a:spcBef>
                <a:spcPct val="0"/>
              </a:spcBef>
              <a:buFontTx/>
              <a:buNone/>
            </a:pPr>
            <a:endParaRPr lang="es-ES" altLang="es-PE" sz="2000" dirty="0">
              <a:solidFill>
                <a:srgbClr val="000000"/>
              </a:solidFill>
              <a:latin typeface="Berlin Sans FB" panose="020E0602020502020306" pitchFamily="34" charset="0"/>
              <a:cs typeface="Tahoma" panose="020B0604030504040204" pitchFamily="34" charset="0"/>
            </a:endParaRPr>
          </a:p>
          <a:p>
            <a:pPr>
              <a:spcBef>
                <a:spcPct val="0"/>
              </a:spcBef>
              <a:buFontTx/>
              <a:buNone/>
            </a:pPr>
            <a:endParaRPr lang="es-ES" altLang="es-PE" sz="2000" dirty="0">
              <a:solidFill>
                <a:srgbClr val="000000"/>
              </a:solidFill>
              <a:latin typeface="Berlin Sans FB" panose="020E0602020502020306" pitchFamily="34" charset="0"/>
              <a:cs typeface="Tahoma" panose="020B0604030504040204" pitchFamily="34" charset="0"/>
            </a:endParaRPr>
          </a:p>
          <a:p>
            <a:pPr>
              <a:spcBef>
                <a:spcPct val="0"/>
              </a:spcBef>
              <a:buFontTx/>
              <a:buNone/>
            </a:pPr>
            <a:endParaRPr lang="es-ES" altLang="es-PE" sz="2000" dirty="0">
              <a:solidFill>
                <a:srgbClr val="000000"/>
              </a:solidFill>
              <a:latin typeface="Berlin Sans FB" panose="020E0602020502020306" pitchFamily="34" charset="0"/>
              <a:cs typeface="Tahoma" panose="020B0604030504040204" pitchFamily="34" charset="0"/>
            </a:endParaRPr>
          </a:p>
          <a:p>
            <a:pPr>
              <a:spcBef>
                <a:spcPct val="0"/>
              </a:spcBef>
              <a:buFontTx/>
              <a:buNone/>
            </a:pPr>
            <a:endParaRPr lang="es-ES" altLang="es-PE" sz="2000" dirty="0">
              <a:solidFill>
                <a:srgbClr val="000000"/>
              </a:solidFill>
              <a:latin typeface="Berlin Sans FB" panose="020E0602020502020306" pitchFamily="34" charset="0"/>
              <a:cs typeface="Tahoma" panose="020B0604030504040204" pitchFamily="34" charset="0"/>
            </a:endParaRPr>
          </a:p>
          <a:p>
            <a:pPr>
              <a:spcBef>
                <a:spcPct val="0"/>
              </a:spcBef>
              <a:buFontTx/>
              <a:buNone/>
            </a:pPr>
            <a:r>
              <a:rPr lang="es-ES" altLang="es-PE" sz="2000" dirty="0">
                <a:solidFill>
                  <a:srgbClr val="000000"/>
                </a:solidFill>
                <a:latin typeface="Berlin Sans FB" panose="020E0602020502020306" pitchFamily="34" charset="0"/>
                <a:cs typeface="Tahoma" panose="020B0604030504040204" pitchFamily="34" charset="0"/>
              </a:rPr>
              <a:t>Es posible deducir que:</a:t>
            </a:r>
          </a:p>
          <a:p>
            <a:pPr>
              <a:spcBef>
                <a:spcPct val="0"/>
              </a:spcBef>
              <a:buFontTx/>
              <a:buNone/>
            </a:pPr>
            <a:endParaRPr lang="es-ES" altLang="es-PE" sz="2000" dirty="0">
              <a:solidFill>
                <a:srgbClr val="000000"/>
              </a:solidFill>
              <a:latin typeface="Berlin Sans FB" panose="020E0602020502020306" pitchFamily="34" charset="0"/>
              <a:cs typeface="Tahoma" panose="020B0604030504040204" pitchFamily="34" charset="0"/>
            </a:endParaRPr>
          </a:p>
          <a:p>
            <a:pPr>
              <a:spcBef>
                <a:spcPct val="0"/>
              </a:spcBef>
              <a:buFontTx/>
              <a:buNone/>
            </a:pPr>
            <a:endParaRPr lang="es-ES" altLang="es-PE" sz="2000" dirty="0">
              <a:solidFill>
                <a:srgbClr val="000000"/>
              </a:solidFill>
              <a:latin typeface="Berlin Sans FB" panose="020E0602020502020306" pitchFamily="34" charset="0"/>
              <a:cs typeface="Tahoma" panose="020B0604030504040204" pitchFamily="34" charset="0"/>
            </a:endParaRPr>
          </a:p>
          <a:p>
            <a:pPr>
              <a:spcBef>
                <a:spcPct val="0"/>
              </a:spcBef>
              <a:buFontTx/>
              <a:buNone/>
            </a:pPr>
            <a:endParaRPr lang="es-ES" altLang="es-PE" sz="2000" dirty="0">
              <a:solidFill>
                <a:srgbClr val="000000"/>
              </a:solidFill>
              <a:latin typeface="Tahoma" panose="020B0604030504040204" pitchFamily="34" charset="0"/>
              <a:cs typeface="Tahoma" panose="020B0604030504040204" pitchFamily="34" charset="0"/>
            </a:endParaRPr>
          </a:p>
          <a:p>
            <a:pPr>
              <a:spcBef>
                <a:spcPct val="0"/>
              </a:spcBef>
              <a:buFontTx/>
              <a:buNone/>
            </a:pPr>
            <a:r>
              <a:rPr lang="es-ES" altLang="es-PE" sz="2000" dirty="0">
                <a:solidFill>
                  <a:srgbClr val="000000"/>
                </a:solidFill>
                <a:latin typeface="Tahoma" panose="020B0604030504040204" pitchFamily="34" charset="0"/>
                <a:cs typeface="Tahoma" panose="020B0604030504040204" pitchFamily="34" charset="0"/>
              </a:rPr>
              <a:t>  </a:t>
            </a:r>
          </a:p>
        </p:txBody>
      </p:sp>
      <p:pic>
        <p:nvPicPr>
          <p:cNvPr id="29699" name="Picture 2" descr="formula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5" y="2565401"/>
            <a:ext cx="47244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3" descr="formul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3" y="4581525"/>
            <a:ext cx="61341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47650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pic>
        <p:nvPicPr>
          <p:cNvPr id="13" name="Imagen 12"/>
          <p:cNvPicPr>
            <a:picLocks noChangeAspect="1"/>
          </p:cNvPicPr>
          <p:nvPr/>
        </p:nvPicPr>
        <p:blipFill>
          <a:blip r:embed="rId3"/>
          <a:stretch>
            <a:fillRect/>
          </a:stretch>
        </p:blipFill>
        <p:spPr>
          <a:xfrm>
            <a:off x="76200" y="838200"/>
            <a:ext cx="8896350" cy="51054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uadroTexto 2"/>
          <p:cNvSpPr txBox="1">
            <a:spLocks noChangeArrowheads="1"/>
          </p:cNvSpPr>
          <p:nvPr/>
        </p:nvSpPr>
        <p:spPr bwMode="auto">
          <a:xfrm>
            <a:off x="1295400" y="457200"/>
            <a:ext cx="8280400" cy="562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7000"/>
              </a:lnSpc>
              <a:spcBef>
                <a:spcPts val="2400"/>
              </a:spcBef>
              <a:spcAft>
                <a:spcPts val="800"/>
              </a:spcAft>
              <a:buNone/>
            </a:pPr>
            <a:r>
              <a:rPr lang="es-PE" altLang="es-PE" sz="2400" b="1" dirty="0">
                <a:solidFill>
                  <a:srgbClr val="000000"/>
                </a:solidFill>
                <a:latin typeface="Poppins" pitchFamily="2" charset="0"/>
                <a:cs typeface="Times New Roman" panose="02020603050405020304" pitchFamily="18" charset="0"/>
              </a:rPr>
              <a:t>¿Qué es el MTTR?</a:t>
            </a:r>
            <a:endParaRPr lang="es-PE" altLang="es-PE" sz="1400" dirty="0">
              <a:ea typeface="Calibri" panose="020F0502020204030204" pitchFamily="34" charset="0"/>
              <a:cs typeface="Times New Roman" panose="02020603050405020304" pitchFamily="18" charset="0"/>
            </a:endParaRPr>
          </a:p>
          <a:p>
            <a:pPr algn="just">
              <a:lnSpc>
                <a:spcPct val="107000"/>
              </a:lnSpc>
              <a:spcBef>
                <a:spcPts val="1200"/>
              </a:spcBef>
              <a:spcAft>
                <a:spcPts val="800"/>
              </a:spcAft>
              <a:buNone/>
            </a:pPr>
            <a:r>
              <a:rPr lang="es-PE" altLang="es-PE" sz="1800" dirty="0">
                <a:solidFill>
                  <a:srgbClr val="000000"/>
                </a:solidFill>
                <a:latin typeface="Poppins" pitchFamily="2" charset="0"/>
                <a:cs typeface="Times New Roman" panose="02020603050405020304" pitchFamily="18" charset="0"/>
              </a:rPr>
              <a:t>El acrónimo MTTR hace referencia a las palabras en inglés </a:t>
            </a:r>
            <a:r>
              <a:rPr lang="es-PE" altLang="es-PE" sz="1800" i="1" dirty="0">
                <a:solidFill>
                  <a:srgbClr val="000000"/>
                </a:solidFill>
                <a:latin typeface="Poppins" pitchFamily="2" charset="0"/>
                <a:cs typeface="Times New Roman" panose="02020603050405020304" pitchFamily="18" charset="0"/>
              </a:rPr>
              <a:t>Mean Time To </a:t>
            </a:r>
            <a:r>
              <a:rPr lang="es-PE" altLang="es-PE" sz="1800" i="1" dirty="0" err="1">
                <a:solidFill>
                  <a:srgbClr val="000000"/>
                </a:solidFill>
                <a:latin typeface="Poppins" pitchFamily="2" charset="0"/>
                <a:cs typeface="Times New Roman" panose="02020603050405020304" pitchFamily="18" charset="0"/>
              </a:rPr>
              <a:t>Repair</a:t>
            </a:r>
            <a:r>
              <a:rPr lang="es-PE" altLang="es-PE" sz="1800" dirty="0">
                <a:solidFill>
                  <a:srgbClr val="000000"/>
                </a:solidFill>
                <a:latin typeface="Poppins" pitchFamily="2" charset="0"/>
                <a:cs typeface="Times New Roman" panose="02020603050405020304" pitchFamily="18" charset="0"/>
              </a:rPr>
              <a:t>, las cuales significan Tiempo Medio de Reparación.</a:t>
            </a:r>
            <a:endParaRPr lang="es-PE" altLang="es-PE" sz="1400" dirty="0">
              <a:cs typeface="Calibri" panose="020F0502020204030204" pitchFamily="34" charset="0"/>
            </a:endParaRPr>
          </a:p>
          <a:p>
            <a:pPr algn="just">
              <a:lnSpc>
                <a:spcPct val="107000"/>
              </a:lnSpc>
              <a:spcBef>
                <a:spcPts val="1200"/>
              </a:spcBef>
              <a:spcAft>
                <a:spcPts val="800"/>
              </a:spcAft>
              <a:buNone/>
            </a:pPr>
            <a:r>
              <a:rPr lang="es-PE" altLang="es-PE" sz="1800" dirty="0">
                <a:solidFill>
                  <a:srgbClr val="000000"/>
                </a:solidFill>
                <a:latin typeface="Poppins" pitchFamily="2" charset="0"/>
                <a:cs typeface="Times New Roman" panose="02020603050405020304" pitchFamily="18" charset="0"/>
              </a:rPr>
              <a:t>Como su nombre lo dice, esta métrica señala el </a:t>
            </a:r>
            <a:r>
              <a:rPr lang="es-PE" altLang="es-PE" sz="1800" b="1" dirty="0">
                <a:solidFill>
                  <a:srgbClr val="000000"/>
                </a:solidFill>
                <a:latin typeface="Poppins" pitchFamily="2" charset="0"/>
                <a:cs typeface="Times New Roman" panose="02020603050405020304" pitchFamily="18" charset="0"/>
              </a:rPr>
              <a:t>tiempo real necesario utilizado para reparar una falla o rehabilitar el funcionamiento de un equipo</a:t>
            </a:r>
            <a:r>
              <a:rPr lang="es-PE" altLang="es-PE" sz="1800" dirty="0">
                <a:solidFill>
                  <a:srgbClr val="000000"/>
                </a:solidFill>
                <a:latin typeface="Poppins" pitchFamily="2" charset="0"/>
                <a:cs typeface="Times New Roman" panose="02020603050405020304" pitchFamily="18" charset="0"/>
              </a:rPr>
              <a:t>. Su objetivo es conseguir que esta cifra sea lo más baja posible, aumentando así la eficiencia de los procesos y equipos de reparación.</a:t>
            </a:r>
            <a:endParaRPr lang="es-PE" altLang="es-PE" sz="1400" dirty="0">
              <a:cs typeface="Calibri" panose="020F0502020204030204" pitchFamily="34" charset="0"/>
            </a:endParaRPr>
          </a:p>
          <a:p>
            <a:pPr algn="just">
              <a:lnSpc>
                <a:spcPct val="107000"/>
              </a:lnSpc>
              <a:spcBef>
                <a:spcPts val="1200"/>
              </a:spcBef>
              <a:spcAft>
                <a:spcPts val="800"/>
              </a:spcAft>
              <a:buNone/>
            </a:pPr>
            <a:r>
              <a:rPr lang="es-PE" altLang="es-PE" sz="1800" dirty="0">
                <a:solidFill>
                  <a:srgbClr val="000000"/>
                </a:solidFill>
                <a:latin typeface="Poppins" pitchFamily="2" charset="0"/>
                <a:cs typeface="Times New Roman" panose="02020603050405020304" pitchFamily="18" charset="0"/>
              </a:rPr>
              <a:t>En pocas palabras, mide la eficiencia del equipo de mantenimiento.</a:t>
            </a:r>
            <a:endParaRPr lang="es-PE" altLang="es-PE" sz="1400" dirty="0">
              <a:cs typeface="Calibri" panose="020F0502020204030204" pitchFamily="34" charset="0"/>
            </a:endParaRPr>
          </a:p>
          <a:p>
            <a:pPr algn="just">
              <a:lnSpc>
                <a:spcPct val="107000"/>
              </a:lnSpc>
              <a:spcBef>
                <a:spcPts val="1200"/>
              </a:spcBef>
              <a:spcAft>
                <a:spcPts val="800"/>
              </a:spcAft>
              <a:buNone/>
            </a:pPr>
            <a:r>
              <a:rPr lang="es-PE" altLang="es-PE" sz="1800" dirty="0">
                <a:solidFill>
                  <a:srgbClr val="000000"/>
                </a:solidFill>
                <a:latin typeface="Poppins" pitchFamily="2" charset="0"/>
                <a:cs typeface="Times New Roman" panose="02020603050405020304" pitchFamily="18" charset="0"/>
              </a:rPr>
              <a:t>Cuando hablamos del MTTR, es fácil asumir que es un único indicador con un solo significado. Lo cierto es que representa potencialmente cuatro medidas diferentes.</a:t>
            </a:r>
            <a:endParaRPr lang="es-PE" altLang="es-PE" sz="1400" dirty="0">
              <a:cs typeface="Calibri" panose="020F0502020204030204" pitchFamily="34" charset="0"/>
            </a:endParaRPr>
          </a:p>
          <a:p>
            <a:pPr algn="just">
              <a:lnSpc>
                <a:spcPct val="107000"/>
              </a:lnSpc>
              <a:spcBef>
                <a:spcPts val="1200"/>
              </a:spcBef>
              <a:spcAft>
                <a:spcPts val="800"/>
              </a:spcAft>
              <a:buNone/>
            </a:pPr>
            <a:r>
              <a:rPr lang="es-PE" altLang="es-PE" sz="1800" b="1" dirty="0">
                <a:solidFill>
                  <a:srgbClr val="000000"/>
                </a:solidFill>
                <a:latin typeface="Poppins" pitchFamily="2" charset="0"/>
                <a:cs typeface="Times New Roman" panose="02020603050405020304" pitchFamily="18" charset="0"/>
              </a:rPr>
              <a:t>La R puede significar reparación, recuperación, respuesta o resolución</a:t>
            </a:r>
            <a:r>
              <a:rPr lang="es-PE" altLang="es-PE" sz="1800" dirty="0">
                <a:solidFill>
                  <a:srgbClr val="000000"/>
                </a:solidFill>
                <a:latin typeface="Poppins" pitchFamily="2" charset="0"/>
                <a:cs typeface="Times New Roman" panose="02020603050405020304" pitchFamily="18" charset="0"/>
              </a:rPr>
              <a:t>. Y, aunque los cuatro indicadores se superponen, cada uno tiene su propio significado.</a:t>
            </a:r>
            <a:endParaRPr lang="es-PE" altLang="es-PE" sz="1400" dirty="0">
              <a:cs typeface="Calibri" panose="020F0502020204030204" pitchFamily="34" charset="0"/>
            </a:endParaRPr>
          </a:p>
        </p:txBody>
      </p:sp>
    </p:spTree>
    <p:extLst>
      <p:ext uri="{BB962C8B-B14F-4D97-AF65-F5344CB8AC3E}">
        <p14:creationId xmlns:p14="http://schemas.microsoft.com/office/powerpoint/2010/main" val="14649273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Image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333375"/>
            <a:ext cx="8567738" cy="642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5390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8" name="Rectangle 4"/>
          <p:cNvSpPr>
            <a:spLocks noChangeArrowheads="1"/>
          </p:cNvSpPr>
          <p:nvPr/>
        </p:nvSpPr>
        <p:spPr bwMode="auto">
          <a:xfrm>
            <a:off x="-381000" y="388938"/>
            <a:ext cx="8721725" cy="361950"/>
          </a:xfrm>
          <a:prstGeom prst="rect">
            <a:avLst/>
          </a:prstGeom>
          <a:noFill/>
          <a:ln w="9525">
            <a:noFill/>
            <a:miter lim="800000"/>
            <a:headEnd/>
            <a:tailEnd/>
          </a:ln>
        </p:spPr>
        <p:txBody>
          <a:bodyPr lIns="64886" tIns="32443" rIns="64886" bIns="32443"/>
          <a:lstStyle/>
          <a:p>
            <a:pPr algn="ctr" defTabSz="973138">
              <a:defRPr/>
            </a:pPr>
            <a:r>
              <a:rPr lang="es-ES_tradnl" sz="2800" dirty="0">
                <a:solidFill>
                  <a:srgbClr val="FF0000"/>
                </a:solidFill>
                <a:effectLst>
                  <a:outerShdw blurRad="38100" dist="38100" dir="2700000" algn="tl">
                    <a:srgbClr val="C0C0C0"/>
                  </a:outerShdw>
                </a:effectLst>
                <a:latin typeface="Arial" charset="0"/>
              </a:rPr>
              <a:t>CONFIABILIDAD ®</a:t>
            </a:r>
            <a:endParaRPr lang="es-ES_tradnl" sz="2800" dirty="0">
              <a:solidFill>
                <a:srgbClr val="FF0000"/>
              </a:solidFill>
              <a:latin typeface="Bookman Old Style" pitchFamily="18" charset="0"/>
            </a:endParaRPr>
          </a:p>
        </p:txBody>
      </p:sp>
      <p:sp>
        <p:nvSpPr>
          <p:cNvPr id="32771" name="Rectangle 5"/>
          <p:cNvSpPr>
            <a:spLocks noChangeArrowheads="1"/>
          </p:cNvSpPr>
          <p:nvPr/>
        </p:nvSpPr>
        <p:spPr bwMode="auto">
          <a:xfrm>
            <a:off x="3159125" y="949326"/>
            <a:ext cx="20066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2772" name="Rectangle 6"/>
          <p:cNvSpPr>
            <a:spLocks noChangeArrowheads="1"/>
          </p:cNvSpPr>
          <p:nvPr/>
        </p:nvSpPr>
        <p:spPr bwMode="auto">
          <a:xfrm>
            <a:off x="1327944" y="984252"/>
            <a:ext cx="8281987"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5000"/>
              </a:lnSpc>
              <a:spcBef>
                <a:spcPct val="0"/>
              </a:spcBef>
              <a:buFontTx/>
              <a:buNone/>
            </a:pPr>
            <a:endParaRPr lang="es-ES_tradnl" altLang="es-PE" sz="1200" dirty="0">
              <a:solidFill>
                <a:srgbClr val="000066"/>
              </a:solidFill>
              <a:latin typeface="Arial" panose="020B0604020202020204" pitchFamily="34" charset="0"/>
            </a:endParaRPr>
          </a:p>
          <a:p>
            <a:pPr algn="just" eaLnBrk="1" hangingPunct="1">
              <a:lnSpc>
                <a:spcPct val="95000"/>
              </a:lnSpc>
              <a:spcBef>
                <a:spcPct val="0"/>
              </a:spcBef>
              <a:buFontTx/>
              <a:buNone/>
            </a:pPr>
            <a:r>
              <a:rPr lang="es-ES_tradnl" altLang="es-PE" sz="2000" dirty="0">
                <a:latin typeface="Arial" panose="020B0604020202020204" pitchFamily="34" charset="0"/>
              </a:rPr>
              <a:t>Es la característica de un equipo o sistema, expresada como una probabilidad, para lo cual desarrollará la función requerida en la manera deseada bajo todas las condiciones relevantes, durante el tiempo para el cual se le requerirá.</a:t>
            </a:r>
          </a:p>
          <a:p>
            <a:pPr eaLnBrk="1" hangingPunct="1">
              <a:lnSpc>
                <a:spcPct val="95000"/>
              </a:lnSpc>
              <a:spcBef>
                <a:spcPct val="0"/>
              </a:spcBef>
              <a:buFontTx/>
              <a:buNone/>
            </a:pPr>
            <a:endParaRPr lang="es-ES_tradnl" altLang="es-PE" sz="2000" dirty="0">
              <a:latin typeface="Arial" panose="020B0604020202020204" pitchFamily="34" charset="0"/>
            </a:endParaRPr>
          </a:p>
          <a:p>
            <a:pPr eaLnBrk="1" hangingPunct="1">
              <a:lnSpc>
                <a:spcPct val="95000"/>
              </a:lnSpc>
              <a:spcBef>
                <a:spcPct val="0"/>
              </a:spcBef>
              <a:buFontTx/>
              <a:buNone/>
            </a:pPr>
            <a:r>
              <a:rPr lang="es-ES_tradnl" altLang="es-PE" sz="2000" dirty="0">
                <a:latin typeface="Arial" panose="020B0604020202020204" pitchFamily="34" charset="0"/>
              </a:rPr>
              <a:t>	A) Involucra tiempo.</a:t>
            </a:r>
          </a:p>
          <a:p>
            <a:pPr eaLnBrk="1" hangingPunct="1">
              <a:lnSpc>
                <a:spcPct val="95000"/>
              </a:lnSpc>
              <a:spcBef>
                <a:spcPct val="0"/>
              </a:spcBef>
              <a:buFontTx/>
              <a:buNone/>
            </a:pPr>
            <a:r>
              <a:rPr lang="es-ES_tradnl" altLang="es-PE" sz="2000" dirty="0">
                <a:latin typeface="Arial" panose="020B0604020202020204" pitchFamily="34" charset="0"/>
              </a:rPr>
              <a:t>	B) Se expresa en términos probabilísticos.</a:t>
            </a:r>
          </a:p>
          <a:p>
            <a:pPr eaLnBrk="1" hangingPunct="1">
              <a:lnSpc>
                <a:spcPct val="95000"/>
              </a:lnSpc>
              <a:spcBef>
                <a:spcPct val="0"/>
              </a:spcBef>
              <a:buFontTx/>
              <a:buNone/>
            </a:pPr>
            <a:endParaRPr lang="es-ES_tradnl" altLang="es-PE" sz="2000" dirty="0">
              <a:solidFill>
                <a:schemeClr val="bg1"/>
              </a:solidFill>
              <a:latin typeface="Arial" panose="020B0604020202020204" pitchFamily="34" charset="0"/>
            </a:endParaRPr>
          </a:p>
          <a:p>
            <a:pPr eaLnBrk="1" hangingPunct="1">
              <a:lnSpc>
                <a:spcPct val="95000"/>
              </a:lnSpc>
              <a:spcBef>
                <a:spcPct val="0"/>
              </a:spcBef>
              <a:buFontTx/>
              <a:buNone/>
            </a:pPr>
            <a:r>
              <a:rPr lang="es-ES_tradnl" altLang="es-PE" sz="1800" b="1" dirty="0">
                <a:solidFill>
                  <a:srgbClr val="FF0000"/>
                </a:solidFill>
                <a:latin typeface="Arial" panose="020B0604020202020204" pitchFamily="34" charset="0"/>
              </a:rPr>
              <a:t>ES LA PROBABILIDAD DE EXITO EN UN TIEMPO DETERMINADO</a:t>
            </a:r>
          </a:p>
          <a:p>
            <a:pPr eaLnBrk="1" hangingPunct="1">
              <a:lnSpc>
                <a:spcPct val="95000"/>
              </a:lnSpc>
              <a:spcBef>
                <a:spcPct val="0"/>
              </a:spcBef>
              <a:buFontTx/>
              <a:buNone/>
            </a:pPr>
            <a:endParaRPr lang="es-ES_tradnl" altLang="es-PE" sz="2000" dirty="0">
              <a:latin typeface="Arial" panose="020B0604020202020204" pitchFamily="34" charset="0"/>
            </a:endParaRPr>
          </a:p>
          <a:p>
            <a:pPr eaLnBrk="1" hangingPunct="1">
              <a:lnSpc>
                <a:spcPct val="95000"/>
              </a:lnSpc>
              <a:spcBef>
                <a:spcPct val="0"/>
              </a:spcBef>
              <a:buFontTx/>
              <a:buNone/>
            </a:pPr>
            <a:r>
              <a:rPr lang="es-ES_tradnl" altLang="es-PE" sz="2000" dirty="0">
                <a:latin typeface="Arial" panose="020B0604020202020204" pitchFamily="34" charset="0"/>
              </a:rPr>
              <a:t>Parámetros de la confiabilidad:</a:t>
            </a:r>
          </a:p>
          <a:p>
            <a:pPr eaLnBrk="1" hangingPunct="1">
              <a:lnSpc>
                <a:spcPct val="95000"/>
              </a:lnSpc>
              <a:spcBef>
                <a:spcPct val="0"/>
              </a:spcBef>
              <a:buFontTx/>
              <a:buNone/>
            </a:pPr>
            <a:endParaRPr lang="es-ES_tradnl" altLang="es-PE" sz="2000" dirty="0">
              <a:latin typeface="Arial" panose="020B0604020202020204" pitchFamily="34" charset="0"/>
            </a:endParaRPr>
          </a:p>
          <a:p>
            <a:pPr eaLnBrk="1" hangingPunct="1">
              <a:lnSpc>
                <a:spcPct val="95000"/>
              </a:lnSpc>
              <a:spcBef>
                <a:spcPct val="0"/>
              </a:spcBef>
              <a:buFontTx/>
              <a:buNone/>
            </a:pPr>
            <a:r>
              <a:rPr lang="es-ES_tradnl" altLang="es-PE" sz="2000" dirty="0">
                <a:latin typeface="Arial" panose="020B0604020202020204" pitchFamily="34" charset="0"/>
              </a:rPr>
              <a:t>	1. Fallas</a:t>
            </a:r>
          </a:p>
          <a:p>
            <a:pPr eaLnBrk="1" hangingPunct="1">
              <a:lnSpc>
                <a:spcPct val="95000"/>
              </a:lnSpc>
              <a:spcBef>
                <a:spcPct val="0"/>
              </a:spcBef>
              <a:buFontTx/>
              <a:buNone/>
            </a:pPr>
            <a:r>
              <a:rPr lang="es-ES_tradnl" altLang="es-PE" sz="2000" dirty="0">
                <a:latin typeface="Arial" panose="020B0604020202020204" pitchFamily="34" charset="0"/>
              </a:rPr>
              <a:t>	2. Régimen de fallas</a:t>
            </a:r>
          </a:p>
          <a:p>
            <a:pPr eaLnBrk="1" hangingPunct="1">
              <a:lnSpc>
                <a:spcPct val="95000"/>
              </a:lnSpc>
              <a:spcBef>
                <a:spcPct val="0"/>
              </a:spcBef>
              <a:buFontTx/>
              <a:buNone/>
            </a:pPr>
            <a:r>
              <a:rPr lang="es-ES_tradnl" altLang="es-PE" sz="2000" dirty="0">
                <a:latin typeface="Arial" panose="020B0604020202020204" pitchFamily="34" charset="0"/>
              </a:rPr>
              <a:t>	3. Data de los regímenes de fallas.</a:t>
            </a:r>
          </a:p>
          <a:p>
            <a:pPr eaLnBrk="1" hangingPunct="1">
              <a:lnSpc>
                <a:spcPct val="95000"/>
              </a:lnSpc>
              <a:spcBef>
                <a:spcPct val="0"/>
              </a:spcBef>
              <a:buFontTx/>
              <a:buNone/>
            </a:pPr>
            <a:r>
              <a:rPr lang="es-ES_tradnl" altLang="es-PE" sz="2000" dirty="0">
                <a:latin typeface="Arial" panose="020B0604020202020204" pitchFamily="34" charset="0"/>
              </a:rPr>
              <a:t>	4. Tiempos de reparación</a:t>
            </a:r>
          </a:p>
          <a:p>
            <a:pPr eaLnBrk="1" hangingPunct="1">
              <a:lnSpc>
                <a:spcPct val="95000"/>
              </a:lnSpc>
              <a:spcBef>
                <a:spcPct val="0"/>
              </a:spcBef>
              <a:buFontTx/>
              <a:buNone/>
            </a:pPr>
            <a:r>
              <a:rPr lang="es-ES_tradnl" altLang="es-PE" sz="2000" dirty="0">
                <a:latin typeface="Arial" panose="020B0604020202020204" pitchFamily="34" charset="0"/>
              </a:rPr>
              <a:t>	5. Intervalos de tiempo entre inspecciones</a:t>
            </a:r>
          </a:p>
        </p:txBody>
      </p:sp>
      <p:sp>
        <p:nvSpPr>
          <p:cNvPr id="32773" name="Rectangle 7"/>
          <p:cNvSpPr>
            <a:spLocks noChangeArrowheads="1"/>
          </p:cNvSpPr>
          <p:nvPr/>
        </p:nvSpPr>
        <p:spPr bwMode="auto">
          <a:xfrm>
            <a:off x="5303838" y="4554538"/>
            <a:ext cx="3302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l"/>
            </a:pPr>
            <a:r>
              <a:rPr lang="es-ES_tradnl" altLang="es-PE" sz="1200">
                <a:latin typeface="Garamond" panose="02020404030301010803" pitchFamily="18" charset="0"/>
              </a:rPr>
              <a:t>   </a:t>
            </a:r>
          </a:p>
        </p:txBody>
      </p:sp>
      <p:sp>
        <p:nvSpPr>
          <p:cNvPr id="32774" name="Rectangle 8"/>
          <p:cNvSpPr>
            <a:spLocks noChangeArrowheads="1"/>
          </p:cNvSpPr>
          <p:nvPr/>
        </p:nvSpPr>
        <p:spPr bwMode="auto">
          <a:xfrm>
            <a:off x="5865813" y="4554538"/>
            <a:ext cx="3302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l"/>
            </a:pPr>
            <a:r>
              <a:rPr lang="es-ES_tradnl" altLang="es-PE" sz="1200">
                <a:latin typeface="Garamond" panose="02020404030301010803" pitchFamily="18" charset="0"/>
              </a:rPr>
              <a:t>   </a:t>
            </a:r>
          </a:p>
        </p:txBody>
      </p:sp>
    </p:spTree>
    <p:extLst>
      <p:ext uri="{BB962C8B-B14F-4D97-AF65-F5344CB8AC3E}">
        <p14:creationId xmlns:p14="http://schemas.microsoft.com/office/powerpoint/2010/main" val="571749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828800" y="790576"/>
            <a:ext cx="8331200" cy="5592763"/>
          </a:xfrm>
          <a:prstGeom prst="rect">
            <a:avLst/>
          </a:prstGeom>
          <a:solidFill>
            <a:srgbClr val="FFFFCC"/>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533507" name="Rectangle 3"/>
          <p:cNvSpPr>
            <a:spLocks noGrp="1" noChangeArrowheads="1"/>
          </p:cNvSpPr>
          <p:nvPr>
            <p:ph type="title"/>
          </p:nvPr>
        </p:nvSpPr>
        <p:spPr>
          <a:xfrm>
            <a:off x="1735139" y="152400"/>
            <a:ext cx="8721725" cy="434852"/>
          </a:xfrm>
        </p:spPr>
        <p:txBody>
          <a:bodyPr wrap="square" lIns="64886" tIns="32443" rIns="64886" bIns="32443" anchor="t">
            <a:spAutoFit/>
          </a:bodyPr>
          <a:lstStyle/>
          <a:p>
            <a:pPr>
              <a:defRPr/>
            </a:pPr>
            <a:r>
              <a:rPr lang="es-ES" sz="2400" dirty="0">
                <a:solidFill>
                  <a:schemeClr val="tx1"/>
                </a:solidFill>
                <a:effectLst>
                  <a:outerShdw blurRad="38100" dist="38100" dir="2700000" algn="tl">
                    <a:srgbClr val="C0C0C0"/>
                  </a:outerShdw>
                </a:effectLst>
                <a:latin typeface="Arial" charset="0"/>
              </a:rPr>
              <a:t>C</a:t>
            </a:r>
            <a:r>
              <a:rPr lang="es-MX" sz="2400" dirty="0">
                <a:solidFill>
                  <a:schemeClr val="tx1"/>
                </a:solidFill>
                <a:effectLst>
                  <a:outerShdw blurRad="38100" dist="38100" dir="2700000" algn="tl">
                    <a:srgbClr val="C0C0C0"/>
                  </a:outerShdw>
                </a:effectLst>
                <a:latin typeface="Arial" charset="0"/>
              </a:rPr>
              <a:t>URVA</a:t>
            </a:r>
            <a:r>
              <a:rPr lang="es-ES" sz="2400" dirty="0">
                <a:solidFill>
                  <a:schemeClr val="tx1"/>
                </a:solidFill>
                <a:effectLst>
                  <a:outerShdw blurRad="38100" dist="38100" dir="2700000" algn="tl">
                    <a:srgbClr val="C0C0C0"/>
                  </a:outerShdw>
                </a:effectLst>
                <a:latin typeface="Arial" charset="0"/>
              </a:rPr>
              <a:t> DE LA </a:t>
            </a:r>
            <a:r>
              <a:rPr lang="es-MX" sz="2400" dirty="0">
                <a:solidFill>
                  <a:schemeClr val="tx1"/>
                </a:solidFill>
                <a:effectLst>
                  <a:outerShdw blurRad="38100" dist="38100" dir="2700000" algn="tl">
                    <a:srgbClr val="C0C0C0"/>
                  </a:outerShdw>
                </a:effectLst>
                <a:latin typeface="Arial" charset="0"/>
              </a:rPr>
              <a:t>CONFIABILIDAD</a:t>
            </a:r>
            <a:endParaRPr lang="es-ES_tradnl" sz="2400" dirty="0">
              <a:solidFill>
                <a:schemeClr val="tx1"/>
              </a:solidFill>
              <a:latin typeface="Clearly Gothic" pitchFamily="2" charset="0"/>
            </a:endParaRPr>
          </a:p>
        </p:txBody>
      </p:sp>
      <p:sp>
        <p:nvSpPr>
          <p:cNvPr id="33796" name="Rectangle 4"/>
          <p:cNvSpPr>
            <a:spLocks noChangeArrowheads="1"/>
          </p:cNvSpPr>
          <p:nvPr/>
        </p:nvSpPr>
        <p:spPr bwMode="auto">
          <a:xfrm>
            <a:off x="1981201" y="6519863"/>
            <a:ext cx="70770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3797" name="Rectangle 5"/>
          <p:cNvSpPr>
            <a:spLocks noChangeArrowheads="1"/>
          </p:cNvSpPr>
          <p:nvPr/>
        </p:nvSpPr>
        <p:spPr bwMode="auto">
          <a:xfrm>
            <a:off x="3757613" y="6678613"/>
            <a:ext cx="48434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3798" name="Rectangle 6"/>
          <p:cNvSpPr>
            <a:spLocks noChangeArrowheads="1"/>
          </p:cNvSpPr>
          <p:nvPr/>
        </p:nvSpPr>
        <p:spPr bwMode="auto">
          <a:xfrm>
            <a:off x="4151314" y="6688139"/>
            <a:ext cx="65"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492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649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649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6492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6492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2300">
              <a:solidFill>
                <a:srgbClr val="000066"/>
              </a:solidFill>
              <a:latin typeface="Clearly Gothic" pitchFamily="2" charset="0"/>
            </a:endParaRPr>
          </a:p>
        </p:txBody>
      </p:sp>
      <p:sp>
        <p:nvSpPr>
          <p:cNvPr id="33799" name="Rectangle 7"/>
          <p:cNvSpPr>
            <a:spLocks noChangeArrowheads="1"/>
          </p:cNvSpPr>
          <p:nvPr/>
        </p:nvSpPr>
        <p:spPr bwMode="auto">
          <a:xfrm>
            <a:off x="4957763" y="6648451"/>
            <a:ext cx="33274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3800" name="Rectangle 8"/>
          <p:cNvSpPr>
            <a:spLocks noChangeArrowheads="1"/>
          </p:cNvSpPr>
          <p:nvPr/>
        </p:nvSpPr>
        <p:spPr bwMode="auto">
          <a:xfrm>
            <a:off x="1981201" y="6519863"/>
            <a:ext cx="70770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3801" name="Line 9"/>
          <p:cNvSpPr>
            <a:spLocks noChangeShapeType="1"/>
          </p:cNvSpPr>
          <p:nvPr/>
        </p:nvSpPr>
        <p:spPr bwMode="auto">
          <a:xfrm>
            <a:off x="3095625" y="2219325"/>
            <a:ext cx="0" cy="3608388"/>
          </a:xfrm>
          <a:prstGeom prst="line">
            <a:avLst/>
          </a:prstGeom>
          <a:noFill/>
          <a:ln w="12700">
            <a:solidFill>
              <a:srgbClr val="990033"/>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s-PE"/>
          </a:p>
        </p:txBody>
      </p:sp>
      <p:sp>
        <p:nvSpPr>
          <p:cNvPr id="33802" name="Line 10"/>
          <p:cNvSpPr>
            <a:spLocks noChangeShapeType="1"/>
          </p:cNvSpPr>
          <p:nvPr/>
        </p:nvSpPr>
        <p:spPr bwMode="auto">
          <a:xfrm>
            <a:off x="3105150" y="5838825"/>
            <a:ext cx="3613150" cy="0"/>
          </a:xfrm>
          <a:prstGeom prst="line">
            <a:avLst/>
          </a:prstGeom>
          <a:noFill/>
          <a:ln w="12700">
            <a:solidFill>
              <a:srgbClr val="99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3803" name="Rectangle 11"/>
          <p:cNvSpPr>
            <a:spLocks noChangeArrowheads="1"/>
          </p:cNvSpPr>
          <p:nvPr/>
        </p:nvSpPr>
        <p:spPr bwMode="auto">
          <a:xfrm>
            <a:off x="2808289" y="1700214"/>
            <a:ext cx="6254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2000">
                <a:solidFill>
                  <a:srgbClr val="000066"/>
                </a:solidFill>
                <a:latin typeface="Arial" panose="020B0604020202020204" pitchFamily="34" charset="0"/>
              </a:rPr>
              <a:t>R (t)</a:t>
            </a:r>
          </a:p>
        </p:txBody>
      </p:sp>
      <p:sp>
        <p:nvSpPr>
          <p:cNvPr id="33804" name="Rectangle 12"/>
          <p:cNvSpPr>
            <a:spLocks noChangeArrowheads="1"/>
          </p:cNvSpPr>
          <p:nvPr/>
        </p:nvSpPr>
        <p:spPr bwMode="auto">
          <a:xfrm>
            <a:off x="6799264" y="5603876"/>
            <a:ext cx="2000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2000">
                <a:solidFill>
                  <a:srgbClr val="000066"/>
                </a:solidFill>
                <a:latin typeface="Arial" panose="020B0604020202020204" pitchFamily="34" charset="0"/>
              </a:rPr>
              <a:t>t</a:t>
            </a:r>
          </a:p>
        </p:txBody>
      </p:sp>
      <p:sp>
        <p:nvSpPr>
          <p:cNvPr id="33805" name="Rectangle 13"/>
          <p:cNvSpPr>
            <a:spLocks noChangeArrowheads="1"/>
          </p:cNvSpPr>
          <p:nvPr/>
        </p:nvSpPr>
        <p:spPr bwMode="auto">
          <a:xfrm>
            <a:off x="5624514" y="1401764"/>
            <a:ext cx="1258887"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1700">
                <a:solidFill>
                  <a:srgbClr val="000066"/>
                </a:solidFill>
                <a:latin typeface="Arial" panose="020B0604020202020204" pitchFamily="34" charset="0"/>
              </a:rPr>
              <a:t>R (t)= e </a:t>
            </a:r>
            <a:r>
              <a:rPr lang="es-ES_tradnl" altLang="es-PE" sz="1700" baseline="30000">
                <a:solidFill>
                  <a:srgbClr val="000066"/>
                </a:solidFill>
                <a:latin typeface="Arial" panose="020B0604020202020204" pitchFamily="34" charset="0"/>
              </a:rPr>
              <a:t>-      </a:t>
            </a:r>
            <a:r>
              <a:rPr lang="es-ES_tradnl" altLang="es-PE" sz="2000" baseline="30000">
                <a:solidFill>
                  <a:srgbClr val="000066"/>
                </a:solidFill>
                <a:latin typeface="Arial" panose="020B0604020202020204" pitchFamily="34" charset="0"/>
              </a:rPr>
              <a:t>t</a:t>
            </a:r>
          </a:p>
        </p:txBody>
      </p:sp>
      <p:sp>
        <p:nvSpPr>
          <p:cNvPr id="33806" name="Rectangle 14"/>
          <p:cNvSpPr>
            <a:spLocks noChangeArrowheads="1"/>
          </p:cNvSpPr>
          <p:nvPr/>
        </p:nvSpPr>
        <p:spPr bwMode="auto">
          <a:xfrm>
            <a:off x="6505575" y="1411288"/>
            <a:ext cx="3111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l"/>
            </a:pPr>
            <a:r>
              <a:rPr lang="es-ES_tradnl" altLang="es-PE" sz="1300" baseline="30000">
                <a:solidFill>
                  <a:srgbClr val="000066"/>
                </a:solidFill>
                <a:latin typeface="Arial" panose="020B0604020202020204" pitchFamily="34" charset="0"/>
              </a:rPr>
              <a:t>   </a:t>
            </a:r>
          </a:p>
        </p:txBody>
      </p:sp>
      <p:sp>
        <p:nvSpPr>
          <p:cNvPr id="33807" name="Rectangle 15"/>
          <p:cNvSpPr>
            <a:spLocks noChangeArrowheads="1"/>
          </p:cNvSpPr>
          <p:nvPr/>
        </p:nvSpPr>
        <p:spPr bwMode="auto">
          <a:xfrm>
            <a:off x="7974013" y="1857376"/>
            <a:ext cx="11493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l"/>
            </a:pPr>
            <a:r>
              <a:rPr lang="es-ES_tradnl" altLang="es-PE" sz="1700">
                <a:solidFill>
                  <a:srgbClr val="000066"/>
                </a:solidFill>
                <a:latin typeface="Arial" panose="020B0604020202020204" pitchFamily="34" charset="0"/>
              </a:rPr>
              <a:t> =</a:t>
            </a:r>
            <a:r>
              <a:rPr lang="es-ES_tradnl" altLang="es-PE" sz="1700" u="sng">
                <a:solidFill>
                  <a:srgbClr val="000066"/>
                </a:solidFill>
                <a:latin typeface="Arial" panose="020B0604020202020204" pitchFamily="34" charset="0"/>
              </a:rPr>
              <a:t>  1     </a:t>
            </a:r>
            <a:endParaRPr lang="es-ES_tradnl" altLang="es-PE" sz="1700">
              <a:solidFill>
                <a:srgbClr val="000066"/>
              </a:solidFill>
              <a:latin typeface="Arial" panose="020B0604020202020204" pitchFamily="34" charset="0"/>
            </a:endParaRPr>
          </a:p>
          <a:p>
            <a:pPr eaLnBrk="1" hangingPunct="1">
              <a:spcBef>
                <a:spcPct val="0"/>
              </a:spcBef>
              <a:buFont typeface="Symbol" panose="05050102010706020507" pitchFamily="18" charset="2"/>
              <a:buChar char=" "/>
            </a:pPr>
            <a:r>
              <a:rPr lang="es-ES_tradnl" altLang="es-PE" sz="1700">
                <a:solidFill>
                  <a:srgbClr val="000066"/>
                </a:solidFill>
                <a:latin typeface="Arial" panose="020B0604020202020204" pitchFamily="34" charset="0"/>
              </a:rPr>
              <a:t>    MTBF  </a:t>
            </a:r>
          </a:p>
        </p:txBody>
      </p:sp>
      <p:sp>
        <p:nvSpPr>
          <p:cNvPr id="33808" name="Rectangle 16"/>
          <p:cNvSpPr>
            <a:spLocks noChangeArrowheads="1"/>
          </p:cNvSpPr>
          <p:nvPr/>
        </p:nvSpPr>
        <p:spPr bwMode="auto">
          <a:xfrm>
            <a:off x="6418264" y="2798764"/>
            <a:ext cx="372903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700">
                <a:solidFill>
                  <a:srgbClr val="000066"/>
                </a:solidFill>
                <a:latin typeface="Arial" panose="020B0604020202020204" pitchFamily="34" charset="0"/>
              </a:rPr>
              <a:t>asumiendo      constante</a:t>
            </a:r>
          </a:p>
          <a:p>
            <a:pPr algn="ctr" eaLnBrk="1" hangingPunct="1">
              <a:spcBef>
                <a:spcPct val="0"/>
              </a:spcBef>
              <a:buFontTx/>
              <a:buNone/>
            </a:pPr>
            <a:r>
              <a:rPr lang="es-ES_tradnl" altLang="es-PE" sz="1700">
                <a:solidFill>
                  <a:srgbClr val="000066"/>
                </a:solidFill>
                <a:latin typeface="Arial" panose="020B0604020202020204" pitchFamily="34" charset="0"/>
              </a:rPr>
              <a:t>MTBF = tiempo promedio entre fallas</a:t>
            </a:r>
          </a:p>
        </p:txBody>
      </p:sp>
      <p:sp>
        <p:nvSpPr>
          <p:cNvPr id="33809" name="Rectangle 17"/>
          <p:cNvSpPr>
            <a:spLocks noChangeArrowheads="1"/>
          </p:cNvSpPr>
          <p:nvPr/>
        </p:nvSpPr>
        <p:spPr bwMode="auto">
          <a:xfrm>
            <a:off x="8172450" y="2798764"/>
            <a:ext cx="43338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l"/>
            </a:pPr>
            <a:r>
              <a:rPr lang="es-ES_tradnl" altLang="es-PE" sz="1700">
                <a:solidFill>
                  <a:srgbClr val="000066"/>
                </a:solidFill>
                <a:latin typeface="Arial" panose="020B0604020202020204" pitchFamily="34" charset="0"/>
              </a:rPr>
              <a:t>   </a:t>
            </a:r>
          </a:p>
        </p:txBody>
      </p:sp>
      <p:sp>
        <p:nvSpPr>
          <p:cNvPr id="33810" name="Rectangle 18"/>
          <p:cNvSpPr>
            <a:spLocks noChangeArrowheads="1"/>
          </p:cNvSpPr>
          <p:nvPr/>
        </p:nvSpPr>
        <p:spPr bwMode="auto">
          <a:xfrm>
            <a:off x="7583488" y="3916364"/>
            <a:ext cx="14668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1700">
                <a:solidFill>
                  <a:srgbClr val="000066"/>
                </a:solidFill>
                <a:latin typeface="Arial" panose="020B0604020202020204" pitchFamily="34" charset="0"/>
              </a:rPr>
              <a:t>0      R(t)      1</a:t>
            </a:r>
          </a:p>
        </p:txBody>
      </p:sp>
      <p:sp>
        <p:nvSpPr>
          <p:cNvPr id="33811" name="Rectangle 19"/>
          <p:cNvSpPr>
            <a:spLocks noChangeArrowheads="1"/>
          </p:cNvSpPr>
          <p:nvPr/>
        </p:nvSpPr>
        <p:spPr bwMode="auto">
          <a:xfrm>
            <a:off x="7780338" y="3873501"/>
            <a:ext cx="3413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
            </a:pPr>
            <a:r>
              <a:rPr lang="es-ES_tradnl" altLang="es-PE" sz="2000">
                <a:solidFill>
                  <a:srgbClr val="000066"/>
                </a:solidFill>
                <a:latin typeface="Arial" panose="020B0604020202020204" pitchFamily="34" charset="0"/>
              </a:rPr>
              <a:t> </a:t>
            </a:r>
          </a:p>
        </p:txBody>
      </p:sp>
      <p:sp>
        <p:nvSpPr>
          <p:cNvPr id="33812" name="Rectangle 20"/>
          <p:cNvSpPr>
            <a:spLocks noChangeArrowheads="1"/>
          </p:cNvSpPr>
          <p:nvPr/>
        </p:nvSpPr>
        <p:spPr bwMode="auto">
          <a:xfrm>
            <a:off x="8467726" y="3873501"/>
            <a:ext cx="3413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
            </a:pPr>
            <a:r>
              <a:rPr lang="es-ES_tradnl" altLang="es-PE" sz="2000">
                <a:solidFill>
                  <a:srgbClr val="000066"/>
                </a:solidFill>
                <a:latin typeface="Arial" panose="020B0604020202020204" pitchFamily="34" charset="0"/>
              </a:rPr>
              <a:t> </a:t>
            </a:r>
          </a:p>
        </p:txBody>
      </p:sp>
      <p:sp>
        <p:nvSpPr>
          <p:cNvPr id="33813" name="Rectangle 21"/>
          <p:cNvSpPr>
            <a:spLocks noChangeArrowheads="1"/>
          </p:cNvSpPr>
          <p:nvPr/>
        </p:nvSpPr>
        <p:spPr bwMode="auto">
          <a:xfrm>
            <a:off x="4248151" y="5910264"/>
            <a:ext cx="9048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1700">
                <a:solidFill>
                  <a:srgbClr val="000066"/>
                </a:solidFill>
                <a:latin typeface="Arial" panose="020B0604020202020204" pitchFamily="34" charset="0"/>
              </a:rPr>
              <a:t>1 MTBF</a:t>
            </a:r>
          </a:p>
        </p:txBody>
      </p:sp>
      <p:sp>
        <p:nvSpPr>
          <p:cNvPr id="33814" name="Line 22"/>
          <p:cNvSpPr>
            <a:spLocks noChangeShapeType="1"/>
          </p:cNvSpPr>
          <p:nvPr/>
        </p:nvSpPr>
        <p:spPr bwMode="auto">
          <a:xfrm>
            <a:off x="3008314" y="2906713"/>
            <a:ext cx="179387"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3815" name="Line 23"/>
          <p:cNvSpPr>
            <a:spLocks noChangeShapeType="1"/>
          </p:cNvSpPr>
          <p:nvPr/>
        </p:nvSpPr>
        <p:spPr bwMode="auto">
          <a:xfrm>
            <a:off x="3008314" y="5281613"/>
            <a:ext cx="179387"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3816" name="Line 24"/>
          <p:cNvSpPr>
            <a:spLocks noChangeShapeType="1"/>
          </p:cNvSpPr>
          <p:nvPr/>
        </p:nvSpPr>
        <p:spPr bwMode="auto">
          <a:xfrm>
            <a:off x="4764088" y="5291139"/>
            <a:ext cx="0" cy="536575"/>
          </a:xfrm>
          <a:prstGeom prst="line">
            <a:avLst/>
          </a:prstGeom>
          <a:noFill/>
          <a:ln w="12700">
            <a:solidFill>
              <a:srgbClr val="990033"/>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3817" name="Line 25"/>
          <p:cNvSpPr>
            <a:spLocks noChangeShapeType="1"/>
          </p:cNvSpPr>
          <p:nvPr/>
        </p:nvSpPr>
        <p:spPr bwMode="auto">
          <a:xfrm>
            <a:off x="3203576" y="5281613"/>
            <a:ext cx="1552575" cy="0"/>
          </a:xfrm>
          <a:prstGeom prst="line">
            <a:avLst/>
          </a:prstGeom>
          <a:noFill/>
          <a:ln w="12700">
            <a:solidFill>
              <a:srgbClr val="990033"/>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3818" name="Rectangle 26"/>
          <p:cNvSpPr>
            <a:spLocks noChangeArrowheads="1"/>
          </p:cNvSpPr>
          <p:nvPr/>
        </p:nvSpPr>
        <p:spPr bwMode="auto">
          <a:xfrm>
            <a:off x="2286001" y="2659063"/>
            <a:ext cx="677863"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1700">
                <a:solidFill>
                  <a:srgbClr val="000066"/>
                </a:solidFill>
                <a:latin typeface="Arial" panose="020B0604020202020204" pitchFamily="34" charset="0"/>
              </a:rPr>
              <a:t>1.0</a:t>
            </a: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r>
              <a:rPr lang="es-ES_tradnl" altLang="es-PE" sz="1700">
                <a:solidFill>
                  <a:srgbClr val="000066"/>
                </a:solidFill>
                <a:latin typeface="Arial" panose="020B0604020202020204" pitchFamily="34" charset="0"/>
              </a:rPr>
              <a:t>0.365</a:t>
            </a:r>
          </a:p>
        </p:txBody>
      </p:sp>
      <p:sp>
        <p:nvSpPr>
          <p:cNvPr id="33819" name="Arc 27"/>
          <p:cNvSpPr>
            <a:spLocks/>
          </p:cNvSpPr>
          <p:nvPr/>
        </p:nvSpPr>
        <p:spPr bwMode="auto">
          <a:xfrm rot="10800000">
            <a:off x="3095625" y="2921000"/>
            <a:ext cx="2838450" cy="2641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cap="rnd">
            <a:solidFill>
              <a:srgbClr val="66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PE"/>
          </a:p>
        </p:txBody>
      </p:sp>
      <p:sp>
        <p:nvSpPr>
          <p:cNvPr id="33820" name="Rectangle 28"/>
          <p:cNvSpPr>
            <a:spLocks noChangeArrowheads="1"/>
          </p:cNvSpPr>
          <p:nvPr/>
        </p:nvSpPr>
        <p:spPr bwMode="auto">
          <a:xfrm>
            <a:off x="7485063" y="4475164"/>
            <a:ext cx="2709862"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1700">
                <a:solidFill>
                  <a:srgbClr val="000066"/>
                </a:solidFill>
                <a:latin typeface="Arial" panose="020B0604020202020204" pitchFamily="34" charset="0"/>
              </a:rPr>
              <a:t>R(t) + Q(t) = 1</a:t>
            </a: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r>
              <a:rPr lang="es-ES_tradnl" altLang="es-PE" sz="1700">
                <a:solidFill>
                  <a:srgbClr val="000066"/>
                </a:solidFill>
                <a:latin typeface="Arial" panose="020B0604020202020204" pitchFamily="34" charset="0"/>
              </a:rPr>
              <a:t>Q(t) = probabilidad de falla</a:t>
            </a:r>
          </a:p>
        </p:txBody>
      </p:sp>
      <p:sp>
        <p:nvSpPr>
          <p:cNvPr id="33821" name="Rectangle 29"/>
          <p:cNvSpPr>
            <a:spLocks noChangeArrowheads="1"/>
          </p:cNvSpPr>
          <p:nvPr/>
        </p:nvSpPr>
        <p:spPr bwMode="auto">
          <a:xfrm>
            <a:off x="2025650" y="844551"/>
            <a:ext cx="21082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700">
                <a:solidFill>
                  <a:srgbClr val="000066"/>
                </a:solidFill>
                <a:latin typeface="Arial" panose="020B0604020202020204" pitchFamily="34" charset="0"/>
              </a:rPr>
              <a:t>PROBABILIDAD DE</a:t>
            </a:r>
          </a:p>
          <a:p>
            <a:pPr algn="ctr" eaLnBrk="1" hangingPunct="1">
              <a:spcBef>
                <a:spcPct val="0"/>
              </a:spcBef>
              <a:buFontTx/>
              <a:buNone/>
            </a:pPr>
            <a:r>
              <a:rPr lang="es-ES_tradnl" altLang="es-PE" sz="1700">
                <a:solidFill>
                  <a:srgbClr val="000066"/>
                </a:solidFill>
                <a:latin typeface="Arial" panose="020B0604020202020204" pitchFamily="34" charset="0"/>
              </a:rPr>
              <a:t>NO FALLA</a:t>
            </a:r>
          </a:p>
        </p:txBody>
      </p:sp>
      <p:sp>
        <p:nvSpPr>
          <p:cNvPr id="33822" name="Rectangle 30"/>
          <p:cNvSpPr>
            <a:spLocks noChangeArrowheads="1"/>
          </p:cNvSpPr>
          <p:nvPr/>
        </p:nvSpPr>
        <p:spPr bwMode="auto">
          <a:xfrm>
            <a:off x="7432676" y="1143000"/>
            <a:ext cx="27987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l"/>
            </a:pPr>
            <a:r>
              <a:rPr lang="es-ES_tradnl" altLang="es-PE" sz="1700">
                <a:solidFill>
                  <a:srgbClr val="000066"/>
                </a:solidFill>
                <a:latin typeface="Arial" panose="020B0604020202020204" pitchFamily="34" charset="0"/>
              </a:rPr>
              <a:t> = REGIMEN DE FALLAS</a:t>
            </a:r>
            <a:endParaRPr lang="es-ES_tradnl" altLang="es-PE" sz="1700" u="sng">
              <a:solidFill>
                <a:srgbClr val="000066"/>
              </a:solidFill>
              <a:latin typeface="Arial" panose="020B0604020202020204" pitchFamily="34" charset="0"/>
            </a:endParaRPr>
          </a:p>
          <a:p>
            <a:pPr eaLnBrk="1" hangingPunct="1">
              <a:spcBef>
                <a:spcPct val="0"/>
              </a:spcBef>
              <a:buFont typeface="Symbol" panose="05050102010706020507" pitchFamily="18" charset="2"/>
              <a:buNone/>
            </a:pPr>
            <a:r>
              <a:rPr lang="es-ES_tradnl" altLang="es-PE" sz="1700">
                <a:solidFill>
                  <a:srgbClr val="000066"/>
                </a:solidFill>
                <a:latin typeface="Arial" panose="020B0604020202020204" pitchFamily="34" charset="0"/>
              </a:rPr>
              <a:t>N fallas / unid tiempo   </a:t>
            </a:r>
          </a:p>
        </p:txBody>
      </p:sp>
    </p:spTree>
    <p:extLst>
      <p:ext uri="{BB962C8B-B14F-4D97-AF65-F5344CB8AC3E}">
        <p14:creationId xmlns:p14="http://schemas.microsoft.com/office/powerpoint/2010/main" val="28661266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1930400" y="949326"/>
            <a:ext cx="8432800" cy="5275263"/>
          </a:xfrm>
          <a:prstGeom prst="rect">
            <a:avLst/>
          </a:prstGeom>
          <a:solidFill>
            <a:srgbClr val="FFFFCC"/>
          </a:solidFill>
          <a:ln>
            <a:noFill/>
          </a:ln>
          <a:extLst>
            <a:ext uri="{91240B29-F687-4F45-9708-019B960494DF}">
              <a14:hiddenLine xmlns:a14="http://schemas.microsoft.com/office/drawing/2010/main" w="57150" cap="sq">
                <a:solidFill>
                  <a:srgbClr val="000000"/>
                </a:solidFill>
                <a:miter lim="800000"/>
                <a:headEnd type="none" w="sm" len="sm"/>
                <a:tailEnd type="none" w="sm" len="sm"/>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534531" name="Rectangle 3"/>
          <p:cNvSpPr>
            <a:spLocks noGrp="1" noChangeArrowheads="1"/>
          </p:cNvSpPr>
          <p:nvPr>
            <p:ph type="title"/>
          </p:nvPr>
        </p:nvSpPr>
        <p:spPr>
          <a:xfrm>
            <a:off x="1735139" y="152400"/>
            <a:ext cx="8721725" cy="434852"/>
          </a:xfrm>
        </p:spPr>
        <p:txBody>
          <a:bodyPr wrap="square" lIns="64886" tIns="32443" rIns="64886" bIns="32443" anchor="t">
            <a:spAutoFit/>
          </a:bodyPr>
          <a:lstStyle/>
          <a:p>
            <a:pPr>
              <a:defRPr/>
            </a:pPr>
            <a:r>
              <a:rPr lang="es-ES" sz="2400" b="1" dirty="0">
                <a:solidFill>
                  <a:schemeClr val="tx1"/>
                </a:solidFill>
                <a:effectLst>
                  <a:outerShdw blurRad="38100" dist="38100" dir="2700000" algn="tl">
                    <a:srgbClr val="C0C0C0"/>
                  </a:outerShdw>
                </a:effectLst>
                <a:latin typeface="Arial" charset="0"/>
              </a:rPr>
              <a:t>CICLO DE VIDA TÉCNICO DE UNA MÁQUINA</a:t>
            </a:r>
            <a:endParaRPr lang="es-ES_tradnl" sz="2400" b="1" dirty="0">
              <a:solidFill>
                <a:schemeClr val="tx1"/>
              </a:solidFill>
              <a:latin typeface="Clearly Gothic" pitchFamily="2" charset="0"/>
            </a:endParaRPr>
          </a:p>
        </p:txBody>
      </p:sp>
      <p:sp>
        <p:nvSpPr>
          <p:cNvPr id="34820" name="Rectangle 4"/>
          <p:cNvSpPr>
            <a:spLocks noChangeArrowheads="1"/>
          </p:cNvSpPr>
          <p:nvPr/>
        </p:nvSpPr>
        <p:spPr bwMode="auto">
          <a:xfrm>
            <a:off x="3838576" y="6477001"/>
            <a:ext cx="65"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492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649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649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6492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6492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2300">
              <a:solidFill>
                <a:srgbClr val="000066"/>
              </a:solidFill>
              <a:latin typeface="Clearly Gothic" pitchFamily="2" charset="0"/>
            </a:endParaRPr>
          </a:p>
        </p:txBody>
      </p:sp>
      <p:sp>
        <p:nvSpPr>
          <p:cNvPr id="34821" name="Line 5"/>
          <p:cNvSpPr>
            <a:spLocks noChangeShapeType="1"/>
          </p:cNvSpPr>
          <p:nvPr/>
        </p:nvSpPr>
        <p:spPr bwMode="auto">
          <a:xfrm>
            <a:off x="2627313" y="1747838"/>
            <a:ext cx="0" cy="3136900"/>
          </a:xfrm>
          <a:prstGeom prst="line">
            <a:avLst/>
          </a:prstGeom>
          <a:noFill/>
          <a:ln w="12700">
            <a:solidFill>
              <a:srgbClr val="000066"/>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s-PE"/>
          </a:p>
        </p:txBody>
      </p:sp>
      <p:sp>
        <p:nvSpPr>
          <p:cNvPr id="34822" name="Line 6"/>
          <p:cNvSpPr>
            <a:spLocks noChangeShapeType="1"/>
          </p:cNvSpPr>
          <p:nvPr/>
        </p:nvSpPr>
        <p:spPr bwMode="auto">
          <a:xfrm>
            <a:off x="2633664" y="4892675"/>
            <a:ext cx="5260975" cy="0"/>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4823" name="Line 7"/>
          <p:cNvSpPr>
            <a:spLocks noChangeShapeType="1"/>
          </p:cNvSpPr>
          <p:nvPr/>
        </p:nvSpPr>
        <p:spPr bwMode="auto">
          <a:xfrm>
            <a:off x="4065588" y="2071688"/>
            <a:ext cx="0" cy="3784600"/>
          </a:xfrm>
          <a:prstGeom prst="line">
            <a:avLst/>
          </a:prstGeom>
          <a:noFill/>
          <a:ln w="12700">
            <a:solidFill>
              <a:srgbClr val="990033"/>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4824" name="Line 8"/>
          <p:cNvSpPr>
            <a:spLocks noChangeShapeType="1"/>
          </p:cNvSpPr>
          <p:nvPr/>
        </p:nvSpPr>
        <p:spPr bwMode="auto">
          <a:xfrm>
            <a:off x="6462713" y="2071688"/>
            <a:ext cx="0" cy="3784600"/>
          </a:xfrm>
          <a:prstGeom prst="line">
            <a:avLst/>
          </a:prstGeom>
          <a:noFill/>
          <a:ln w="12700">
            <a:solidFill>
              <a:srgbClr val="990033"/>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4825" name="Oval 9"/>
          <p:cNvSpPr>
            <a:spLocks noChangeArrowheads="1"/>
          </p:cNvSpPr>
          <p:nvPr/>
        </p:nvSpPr>
        <p:spPr bwMode="auto">
          <a:xfrm>
            <a:off x="6308726" y="4333875"/>
            <a:ext cx="307975" cy="146050"/>
          </a:xfrm>
          <a:prstGeom prst="ellipse">
            <a:avLst/>
          </a:prstGeom>
          <a:solidFill>
            <a:srgbClr val="990033"/>
          </a:solidFill>
          <a:ln w="12700">
            <a:solidFill>
              <a:srgbClr val="990033"/>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4826" name="Line 10"/>
          <p:cNvSpPr>
            <a:spLocks noChangeShapeType="1"/>
          </p:cNvSpPr>
          <p:nvPr/>
        </p:nvSpPr>
        <p:spPr bwMode="auto">
          <a:xfrm>
            <a:off x="2714626" y="5133975"/>
            <a:ext cx="1184275" cy="0"/>
          </a:xfrm>
          <a:prstGeom prst="line">
            <a:avLst/>
          </a:prstGeom>
          <a:noFill/>
          <a:ln w="12700">
            <a:solidFill>
              <a:srgbClr val="990033"/>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4827" name="Line 11"/>
          <p:cNvSpPr>
            <a:spLocks noChangeShapeType="1"/>
          </p:cNvSpPr>
          <p:nvPr/>
        </p:nvSpPr>
        <p:spPr bwMode="auto">
          <a:xfrm>
            <a:off x="4230689" y="5133975"/>
            <a:ext cx="2065337" cy="0"/>
          </a:xfrm>
          <a:prstGeom prst="line">
            <a:avLst/>
          </a:prstGeom>
          <a:noFill/>
          <a:ln w="12700">
            <a:solidFill>
              <a:srgbClr val="990033"/>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4828" name="Line 12"/>
          <p:cNvSpPr>
            <a:spLocks noChangeShapeType="1"/>
          </p:cNvSpPr>
          <p:nvPr/>
        </p:nvSpPr>
        <p:spPr bwMode="auto">
          <a:xfrm>
            <a:off x="6548438" y="5133975"/>
            <a:ext cx="1185862" cy="0"/>
          </a:xfrm>
          <a:prstGeom prst="line">
            <a:avLst/>
          </a:prstGeom>
          <a:noFill/>
          <a:ln w="12700">
            <a:solidFill>
              <a:srgbClr val="990033"/>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4829" name="Line 13"/>
          <p:cNvSpPr>
            <a:spLocks noChangeShapeType="1"/>
          </p:cNvSpPr>
          <p:nvPr/>
        </p:nvSpPr>
        <p:spPr bwMode="auto">
          <a:xfrm>
            <a:off x="4070351" y="4406900"/>
            <a:ext cx="2386013"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4830" name="Arc 14"/>
          <p:cNvSpPr>
            <a:spLocks/>
          </p:cNvSpPr>
          <p:nvPr/>
        </p:nvSpPr>
        <p:spPr bwMode="auto">
          <a:xfrm rot="10800000">
            <a:off x="2946400" y="2314575"/>
            <a:ext cx="1193800" cy="20955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1" y="0"/>
                  <a:pt x="21588" y="9658"/>
                  <a:pt x="21599" y="21580"/>
                </a:cubicBezTo>
              </a:path>
              <a:path w="21600" h="21600" stroke="0" extrusionOk="0">
                <a:moveTo>
                  <a:pt x="-1" y="0"/>
                </a:moveTo>
                <a:cubicBezTo>
                  <a:pt x="11921" y="0"/>
                  <a:pt x="21588" y="9658"/>
                  <a:pt x="21599" y="21580"/>
                </a:cubicBezTo>
                <a:lnTo>
                  <a:pt x="0" y="21600"/>
                </a:lnTo>
                <a:lnTo>
                  <a:pt x="-1" y="0"/>
                </a:lnTo>
                <a:close/>
              </a:path>
            </a:pathLst>
          </a:custGeom>
          <a:noFill/>
          <a:ln w="12700" cap="rnd">
            <a:solidFill>
              <a:srgbClr val="99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PE"/>
          </a:p>
        </p:txBody>
      </p:sp>
      <p:sp>
        <p:nvSpPr>
          <p:cNvPr id="34831" name="Arc 15"/>
          <p:cNvSpPr>
            <a:spLocks/>
          </p:cNvSpPr>
          <p:nvPr/>
        </p:nvSpPr>
        <p:spPr bwMode="auto">
          <a:xfrm rot="10800000">
            <a:off x="6467475" y="2327276"/>
            <a:ext cx="1112838" cy="2093913"/>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80"/>
                </a:moveTo>
                <a:cubicBezTo>
                  <a:pt x="11" y="9670"/>
                  <a:pt x="9660" y="16"/>
                  <a:pt x="21570" y="0"/>
                </a:cubicBezTo>
              </a:path>
              <a:path w="21600" h="21600" stroke="0" extrusionOk="0">
                <a:moveTo>
                  <a:pt x="0" y="21580"/>
                </a:moveTo>
                <a:cubicBezTo>
                  <a:pt x="11" y="9670"/>
                  <a:pt x="9660" y="16"/>
                  <a:pt x="21570" y="0"/>
                </a:cubicBezTo>
                <a:lnTo>
                  <a:pt x="21600" y="21600"/>
                </a:lnTo>
                <a:lnTo>
                  <a:pt x="0" y="21580"/>
                </a:lnTo>
                <a:close/>
              </a:path>
            </a:pathLst>
          </a:custGeom>
          <a:noFill/>
          <a:ln w="12700" cap="rnd">
            <a:solidFill>
              <a:srgbClr val="99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PE"/>
          </a:p>
        </p:txBody>
      </p:sp>
      <p:sp>
        <p:nvSpPr>
          <p:cNvPr id="34832" name="Rectangle 16"/>
          <p:cNvSpPr>
            <a:spLocks noChangeArrowheads="1"/>
          </p:cNvSpPr>
          <p:nvPr/>
        </p:nvSpPr>
        <p:spPr bwMode="auto">
          <a:xfrm>
            <a:off x="2054226" y="1084263"/>
            <a:ext cx="16367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300">
                <a:solidFill>
                  <a:srgbClr val="000066"/>
                </a:solidFill>
                <a:latin typeface="Arial" panose="020B0604020202020204" pitchFamily="34" charset="0"/>
              </a:rPr>
              <a:t>PROBABILIDAD DE</a:t>
            </a:r>
          </a:p>
          <a:p>
            <a:pPr algn="ctr" eaLnBrk="1" hangingPunct="1">
              <a:spcBef>
                <a:spcPct val="0"/>
              </a:spcBef>
              <a:buFontTx/>
              <a:buNone/>
            </a:pPr>
            <a:r>
              <a:rPr lang="es-ES_tradnl" altLang="es-PE" sz="1300">
                <a:solidFill>
                  <a:srgbClr val="000066"/>
                </a:solidFill>
                <a:latin typeface="Arial" panose="020B0604020202020204" pitchFamily="34" charset="0"/>
              </a:rPr>
              <a:t>FALLA</a:t>
            </a:r>
          </a:p>
          <a:p>
            <a:pPr algn="ctr" eaLnBrk="1" hangingPunct="1">
              <a:spcBef>
                <a:spcPct val="0"/>
              </a:spcBef>
              <a:buFontTx/>
              <a:buNone/>
            </a:pPr>
            <a:endParaRPr lang="es-ES_tradnl" altLang="es-PE" sz="1300">
              <a:solidFill>
                <a:srgbClr val="000066"/>
              </a:solidFill>
              <a:latin typeface="Arial" panose="020B0604020202020204" pitchFamily="34" charset="0"/>
            </a:endParaRPr>
          </a:p>
          <a:p>
            <a:pPr algn="ctr" eaLnBrk="1" hangingPunct="1">
              <a:spcBef>
                <a:spcPct val="0"/>
              </a:spcBef>
              <a:buFontTx/>
              <a:buNone/>
            </a:pPr>
            <a:r>
              <a:rPr lang="es-ES_tradnl" altLang="es-PE" sz="1300">
                <a:solidFill>
                  <a:srgbClr val="000066"/>
                </a:solidFill>
                <a:latin typeface="Arial" panose="020B0604020202020204" pitchFamily="34" charset="0"/>
              </a:rPr>
              <a:t>Q (t)</a:t>
            </a:r>
          </a:p>
        </p:txBody>
      </p:sp>
      <p:sp>
        <p:nvSpPr>
          <p:cNvPr id="34833" name="Rectangle 17"/>
          <p:cNvSpPr>
            <a:spLocks noChangeArrowheads="1"/>
          </p:cNvSpPr>
          <p:nvPr/>
        </p:nvSpPr>
        <p:spPr bwMode="auto">
          <a:xfrm>
            <a:off x="2578100" y="5154613"/>
            <a:ext cx="14287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300">
                <a:solidFill>
                  <a:srgbClr val="000066"/>
                </a:solidFill>
                <a:latin typeface="Arial" panose="020B0604020202020204" pitchFamily="34" charset="0"/>
              </a:rPr>
              <a:t>RODAJE</a:t>
            </a:r>
          </a:p>
          <a:p>
            <a:pPr algn="ctr" eaLnBrk="1" hangingPunct="1">
              <a:spcBef>
                <a:spcPct val="0"/>
              </a:spcBef>
              <a:buFontTx/>
              <a:buNone/>
            </a:pPr>
            <a:r>
              <a:rPr lang="es-ES_tradnl" altLang="es-PE" sz="1300">
                <a:solidFill>
                  <a:srgbClr val="000066"/>
                </a:solidFill>
                <a:latin typeface="Arial" panose="020B0604020202020204" pitchFamily="34" charset="0"/>
              </a:rPr>
              <a:t>ASENTAMIENTO</a:t>
            </a:r>
          </a:p>
        </p:txBody>
      </p:sp>
      <p:sp>
        <p:nvSpPr>
          <p:cNvPr id="34834" name="Rectangle 18"/>
          <p:cNvSpPr>
            <a:spLocks noChangeArrowheads="1"/>
          </p:cNvSpPr>
          <p:nvPr/>
        </p:nvSpPr>
        <p:spPr bwMode="auto">
          <a:xfrm>
            <a:off x="6626225" y="5154614"/>
            <a:ext cx="103505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s-ES_tradnl" altLang="es-PE" sz="1300">
                <a:solidFill>
                  <a:srgbClr val="000066"/>
                </a:solidFill>
                <a:latin typeface="Arial" panose="020B0604020202020204" pitchFamily="34" charset="0"/>
              </a:rPr>
              <a:t>DESGASTE</a:t>
            </a:r>
          </a:p>
        </p:txBody>
      </p:sp>
      <p:sp>
        <p:nvSpPr>
          <p:cNvPr id="34835" name="Rectangle 19"/>
          <p:cNvSpPr>
            <a:spLocks noChangeArrowheads="1"/>
          </p:cNvSpPr>
          <p:nvPr/>
        </p:nvSpPr>
        <p:spPr bwMode="auto">
          <a:xfrm>
            <a:off x="4557714" y="5154614"/>
            <a:ext cx="1582737"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300">
                <a:solidFill>
                  <a:srgbClr val="000066"/>
                </a:solidFill>
                <a:latin typeface="Arial" panose="020B0604020202020204" pitchFamily="34" charset="0"/>
              </a:rPr>
              <a:t>VIDA ECONOMICA</a:t>
            </a:r>
          </a:p>
          <a:p>
            <a:pPr algn="ctr" eaLnBrk="1" hangingPunct="1">
              <a:spcBef>
                <a:spcPct val="0"/>
              </a:spcBef>
              <a:buFontTx/>
              <a:buNone/>
            </a:pPr>
            <a:r>
              <a:rPr lang="es-ES_tradnl" altLang="es-PE" sz="1300">
                <a:solidFill>
                  <a:srgbClr val="000066"/>
                </a:solidFill>
                <a:latin typeface="Arial" panose="020B0604020202020204" pitchFamily="34" charset="0"/>
              </a:rPr>
              <a:t>FASE DE FALLAS</a:t>
            </a:r>
          </a:p>
          <a:p>
            <a:pPr algn="ctr" eaLnBrk="1" hangingPunct="1">
              <a:spcBef>
                <a:spcPct val="0"/>
              </a:spcBef>
              <a:buFontTx/>
              <a:buNone/>
            </a:pPr>
            <a:r>
              <a:rPr lang="es-ES_tradnl" altLang="es-PE" sz="1300">
                <a:solidFill>
                  <a:srgbClr val="000066"/>
                </a:solidFill>
                <a:latin typeface="Arial" panose="020B0604020202020204" pitchFamily="34" charset="0"/>
              </a:rPr>
              <a:t>ALEATORIAS</a:t>
            </a:r>
          </a:p>
        </p:txBody>
      </p:sp>
      <p:sp>
        <p:nvSpPr>
          <p:cNvPr id="34836" name="Rectangle 20"/>
          <p:cNvSpPr>
            <a:spLocks noChangeArrowheads="1"/>
          </p:cNvSpPr>
          <p:nvPr/>
        </p:nvSpPr>
        <p:spPr bwMode="auto">
          <a:xfrm>
            <a:off x="7854950" y="4748214"/>
            <a:ext cx="139858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r>
              <a:rPr lang="es-ES_tradnl" altLang="es-PE" sz="1300">
                <a:solidFill>
                  <a:srgbClr val="000066"/>
                </a:solidFill>
                <a:latin typeface="Arial" panose="020B0604020202020204" pitchFamily="34" charset="0"/>
              </a:rPr>
              <a:t>VIDA (TIEMPO) t</a:t>
            </a:r>
          </a:p>
        </p:txBody>
      </p:sp>
      <p:sp>
        <p:nvSpPr>
          <p:cNvPr id="34837" name="Rectangle 21"/>
          <p:cNvSpPr>
            <a:spLocks noChangeArrowheads="1"/>
          </p:cNvSpPr>
          <p:nvPr/>
        </p:nvSpPr>
        <p:spPr bwMode="auto">
          <a:xfrm>
            <a:off x="8982075" y="2162176"/>
            <a:ext cx="1239838"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1300" u="sng" dirty="0">
                <a:solidFill>
                  <a:srgbClr val="000066"/>
                </a:solidFill>
                <a:latin typeface="Arial" panose="020B0604020202020204" pitchFamily="34" charset="0"/>
              </a:rPr>
              <a:t>Decisiones:</a:t>
            </a:r>
          </a:p>
          <a:p>
            <a:pPr eaLnBrk="1" hangingPunct="1">
              <a:spcBef>
                <a:spcPct val="0"/>
              </a:spcBef>
              <a:buFontTx/>
              <a:buNone/>
            </a:pPr>
            <a:endParaRPr lang="es-ES_tradnl" altLang="es-PE" sz="1300" dirty="0">
              <a:solidFill>
                <a:srgbClr val="000066"/>
              </a:solidFill>
              <a:latin typeface="Arial" panose="020B0604020202020204" pitchFamily="34" charset="0"/>
            </a:endParaRPr>
          </a:p>
          <a:p>
            <a:pPr eaLnBrk="1" hangingPunct="1">
              <a:spcBef>
                <a:spcPct val="0"/>
              </a:spcBef>
              <a:buFontTx/>
              <a:buNone/>
            </a:pPr>
            <a:r>
              <a:rPr lang="es-ES_tradnl" altLang="es-PE" sz="1300" dirty="0">
                <a:solidFill>
                  <a:srgbClr val="000066"/>
                </a:solidFill>
                <a:latin typeface="Arial" panose="020B0604020202020204" pitchFamily="34" charset="0"/>
              </a:rPr>
              <a:t>1) Status Quo</a:t>
            </a:r>
          </a:p>
          <a:p>
            <a:pPr eaLnBrk="1" hangingPunct="1">
              <a:spcBef>
                <a:spcPct val="0"/>
              </a:spcBef>
              <a:buFontTx/>
              <a:buNone/>
            </a:pPr>
            <a:r>
              <a:rPr lang="es-ES_tradnl" altLang="es-PE" sz="1300" dirty="0">
                <a:solidFill>
                  <a:srgbClr val="000066"/>
                </a:solidFill>
                <a:latin typeface="Arial" panose="020B0604020202020204" pitchFamily="34" charset="0"/>
              </a:rPr>
              <a:t>2) OVERHAUL</a:t>
            </a:r>
          </a:p>
          <a:p>
            <a:pPr eaLnBrk="1" hangingPunct="1">
              <a:spcBef>
                <a:spcPct val="0"/>
              </a:spcBef>
              <a:buFontTx/>
              <a:buNone/>
            </a:pPr>
            <a:r>
              <a:rPr lang="es-ES_tradnl" altLang="es-PE" sz="1300" dirty="0">
                <a:solidFill>
                  <a:srgbClr val="000066"/>
                </a:solidFill>
                <a:latin typeface="Arial" panose="020B0604020202020204" pitchFamily="34" charset="0"/>
              </a:rPr>
              <a:t>3) Renovación</a:t>
            </a:r>
          </a:p>
        </p:txBody>
      </p:sp>
      <p:sp>
        <p:nvSpPr>
          <p:cNvPr id="34838" name="Line 22"/>
          <p:cNvSpPr>
            <a:spLocks noChangeShapeType="1"/>
          </p:cNvSpPr>
          <p:nvPr/>
        </p:nvSpPr>
        <p:spPr bwMode="auto">
          <a:xfrm>
            <a:off x="8466138" y="2305050"/>
            <a:ext cx="546100"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4839" name="Line 23"/>
          <p:cNvSpPr>
            <a:spLocks noChangeShapeType="1"/>
          </p:cNvSpPr>
          <p:nvPr/>
        </p:nvSpPr>
        <p:spPr bwMode="auto">
          <a:xfrm flipH="1">
            <a:off x="7207250" y="2312989"/>
            <a:ext cx="1258888" cy="1919287"/>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4840" name="Rectangle 24"/>
          <p:cNvSpPr>
            <a:spLocks noChangeArrowheads="1"/>
          </p:cNvSpPr>
          <p:nvPr/>
        </p:nvSpPr>
        <p:spPr bwMode="auto">
          <a:xfrm>
            <a:off x="4760914" y="4008439"/>
            <a:ext cx="992187" cy="26352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l"/>
            </a:pPr>
            <a:r>
              <a:rPr lang="es-ES_tradnl" altLang="es-PE" sz="1300">
                <a:solidFill>
                  <a:srgbClr val="000066"/>
                </a:solidFill>
                <a:latin typeface="Arial" panose="020B0604020202020204" pitchFamily="34" charset="0"/>
              </a:rPr>
              <a:t> constante</a:t>
            </a:r>
          </a:p>
        </p:txBody>
      </p:sp>
      <p:sp>
        <p:nvSpPr>
          <p:cNvPr id="34841" name="Line 25"/>
          <p:cNvSpPr>
            <a:spLocks noChangeShapeType="1"/>
          </p:cNvSpPr>
          <p:nvPr/>
        </p:nvSpPr>
        <p:spPr bwMode="auto">
          <a:xfrm flipH="1">
            <a:off x="6689726" y="4232276"/>
            <a:ext cx="517525" cy="188913"/>
          </a:xfrm>
          <a:prstGeom prst="line">
            <a:avLst/>
          </a:prstGeom>
          <a:noFill/>
          <a:ln w="12700">
            <a:solidFill>
              <a:srgbClr val="99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Tree>
    <p:extLst>
      <p:ext uri="{BB962C8B-B14F-4D97-AF65-F5344CB8AC3E}">
        <p14:creationId xmlns:p14="http://schemas.microsoft.com/office/powerpoint/2010/main" val="22521626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Título"/>
          <p:cNvSpPr>
            <a:spLocks noGrp="1"/>
          </p:cNvSpPr>
          <p:nvPr>
            <p:ph type="title"/>
          </p:nvPr>
        </p:nvSpPr>
        <p:spPr>
          <a:xfrm>
            <a:off x="1847850" y="533400"/>
            <a:ext cx="8229600" cy="492443"/>
          </a:xfrm>
        </p:spPr>
        <p:txBody>
          <a:bodyPr/>
          <a:lstStyle/>
          <a:p>
            <a:r>
              <a:rPr lang="es-PE" altLang="es-PE" sz="3200" b="1" dirty="0">
                <a:solidFill>
                  <a:schemeClr val="tx1"/>
                </a:solidFill>
              </a:rPr>
              <a:t>Aplicación de la confiabilidad</a:t>
            </a:r>
          </a:p>
        </p:txBody>
      </p:sp>
      <p:sp>
        <p:nvSpPr>
          <p:cNvPr id="4" name="3 CuadroTexto"/>
          <p:cNvSpPr txBox="1"/>
          <p:nvPr/>
        </p:nvSpPr>
        <p:spPr>
          <a:xfrm>
            <a:off x="1847850" y="1557338"/>
            <a:ext cx="8820150" cy="5262562"/>
          </a:xfrm>
          <a:prstGeom prst="rect">
            <a:avLst/>
          </a:prstGeom>
          <a:noFill/>
        </p:spPr>
        <p:txBody>
          <a:bodyPr>
            <a:spAutoFit/>
          </a:bodyPr>
          <a:lstStyle/>
          <a:p>
            <a:pPr marL="179388" indent="-179388">
              <a:buFont typeface="Arial" pitchFamily="34" charset="0"/>
              <a:buChar char="•"/>
              <a:defRPr/>
            </a:pPr>
            <a:r>
              <a:rPr lang="es-PE" dirty="0">
                <a:solidFill>
                  <a:schemeClr val="bg1"/>
                </a:solidFill>
                <a:latin typeface="Arial" charset="0"/>
              </a:rPr>
              <a:t> </a:t>
            </a:r>
            <a:r>
              <a:rPr lang="es-PE" sz="2400" dirty="0">
                <a:latin typeface="Arial" charset="0"/>
              </a:rPr>
              <a:t>Elaboración de los planes y programación de mantenimiento  e inspección de equipos.</a:t>
            </a:r>
          </a:p>
          <a:p>
            <a:pPr marL="179388" indent="-179388">
              <a:buFont typeface="Arial" pitchFamily="34" charset="0"/>
              <a:buChar char="•"/>
              <a:defRPr/>
            </a:pPr>
            <a:endParaRPr lang="es-PE" sz="2400" dirty="0">
              <a:latin typeface="Arial" charset="0"/>
            </a:endParaRPr>
          </a:p>
          <a:p>
            <a:pPr eaLnBrk="1" hangingPunct="1">
              <a:buFont typeface="Arial" pitchFamily="34" charset="0"/>
              <a:buChar char="•"/>
              <a:defRPr/>
            </a:pPr>
            <a:r>
              <a:rPr lang="es-PE" sz="2400" dirty="0">
                <a:latin typeface="Arial" charset="0"/>
              </a:rPr>
              <a:t>  Solución de problemas recurrentes.</a:t>
            </a:r>
          </a:p>
          <a:p>
            <a:pPr eaLnBrk="1" hangingPunct="1">
              <a:buFont typeface="Arial" pitchFamily="34" charset="0"/>
              <a:buChar char="•"/>
              <a:defRPr/>
            </a:pPr>
            <a:endParaRPr lang="es-PE" sz="2400" dirty="0">
              <a:latin typeface="Arial" charset="0"/>
            </a:endParaRPr>
          </a:p>
          <a:p>
            <a:pPr marL="269875" indent="-269875">
              <a:buFont typeface="Arial" pitchFamily="34" charset="0"/>
              <a:buChar char="•"/>
              <a:defRPr/>
            </a:pPr>
            <a:r>
              <a:rPr lang="es-PE" sz="2400" dirty="0">
                <a:latin typeface="Arial" charset="0"/>
              </a:rPr>
              <a:t>Determinación de tareas para minimizar riesgos en los procesos, equipos y medio ambiente.</a:t>
            </a:r>
          </a:p>
          <a:p>
            <a:pPr marL="269875" indent="-269875">
              <a:buFont typeface="Arial" pitchFamily="34" charset="0"/>
              <a:buChar char="•"/>
              <a:defRPr/>
            </a:pPr>
            <a:endParaRPr lang="es-PE" sz="2400" dirty="0">
              <a:latin typeface="Arial" charset="0"/>
            </a:endParaRPr>
          </a:p>
          <a:p>
            <a:pPr marL="269875" indent="-269875">
              <a:buFont typeface="Arial" pitchFamily="34" charset="0"/>
              <a:buChar char="•"/>
              <a:defRPr/>
            </a:pPr>
            <a:r>
              <a:rPr lang="es-PE" sz="2400" dirty="0">
                <a:latin typeface="Arial" charset="0"/>
              </a:rPr>
              <a:t>Establecer el alcance y frecuencia optima de paradas de planta.</a:t>
            </a:r>
          </a:p>
          <a:p>
            <a:pPr marL="269875" indent="-269875">
              <a:buFont typeface="Arial" pitchFamily="34" charset="0"/>
              <a:buChar char="•"/>
              <a:defRPr/>
            </a:pPr>
            <a:endParaRPr lang="es-PE" sz="2400" dirty="0">
              <a:latin typeface="Arial" charset="0"/>
            </a:endParaRPr>
          </a:p>
          <a:p>
            <a:pPr marL="269875" indent="-269875">
              <a:buFont typeface="Arial" pitchFamily="34" charset="0"/>
              <a:buChar char="•"/>
              <a:defRPr/>
            </a:pPr>
            <a:r>
              <a:rPr lang="es-PE" sz="2400" dirty="0">
                <a:latin typeface="Arial" charset="0"/>
              </a:rPr>
              <a:t>Establecer procedimientos operacionales y practicas de trabajo seguro.</a:t>
            </a:r>
          </a:p>
          <a:p>
            <a:pPr eaLnBrk="1" hangingPunct="1">
              <a:buFont typeface="Arial" pitchFamily="34" charset="0"/>
              <a:buChar char="•"/>
              <a:defRPr/>
            </a:pPr>
            <a:endParaRPr lang="es-PE" sz="2400" dirty="0">
              <a:latin typeface="Arial" charset="0"/>
            </a:endParaRPr>
          </a:p>
        </p:txBody>
      </p:sp>
    </p:spTree>
    <p:extLst>
      <p:ext uri="{BB962C8B-B14F-4D97-AF65-F5344CB8AC3E}">
        <p14:creationId xmlns:p14="http://schemas.microsoft.com/office/powerpoint/2010/main" val="32550735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a:xfrm>
            <a:off x="1735139" y="158751"/>
            <a:ext cx="8721725" cy="804183"/>
          </a:xfrm>
        </p:spPr>
        <p:txBody>
          <a:bodyPr wrap="square" lIns="64886" tIns="32443" rIns="64886" bIns="32443" anchor="t">
            <a:spAutoFit/>
          </a:bodyPr>
          <a:lstStyle/>
          <a:p>
            <a:pPr>
              <a:defRPr/>
            </a:pPr>
            <a:r>
              <a:rPr lang="es-ES_tradnl" sz="2400" b="1" dirty="0">
                <a:solidFill>
                  <a:schemeClr val="tx1"/>
                </a:solidFill>
                <a:effectLst>
                  <a:outerShdw blurRad="38100" dist="38100" dir="2700000" algn="tl">
                    <a:srgbClr val="C0C0C0"/>
                  </a:outerShdw>
                </a:effectLst>
                <a:latin typeface="Arial" charset="0"/>
              </a:rPr>
              <a:t>MANTENIBILIDAD (M)</a:t>
            </a:r>
            <a:r>
              <a:rPr lang="es-ES_tradnl" sz="2400" b="1" dirty="0">
                <a:solidFill>
                  <a:schemeClr val="bg1"/>
                </a:solidFill>
                <a:effectLst>
                  <a:outerShdw blurRad="38100" dist="38100" dir="2700000" algn="tl">
                    <a:srgbClr val="C0C0C0"/>
                  </a:outerShdw>
                </a:effectLst>
                <a:latin typeface="Arial" charset="0"/>
              </a:rPr>
              <a:t/>
            </a:r>
            <a:br>
              <a:rPr lang="es-ES_tradnl" sz="2400" b="1" dirty="0">
                <a:solidFill>
                  <a:schemeClr val="bg1"/>
                </a:solidFill>
                <a:effectLst>
                  <a:outerShdw blurRad="38100" dist="38100" dir="2700000" algn="tl">
                    <a:srgbClr val="C0C0C0"/>
                  </a:outerShdw>
                </a:effectLst>
                <a:latin typeface="Arial" charset="0"/>
              </a:rPr>
            </a:br>
            <a:endParaRPr lang="es-ES_tradnl" sz="2400" b="1" dirty="0">
              <a:solidFill>
                <a:schemeClr val="bg1"/>
              </a:solidFill>
            </a:endParaRPr>
          </a:p>
        </p:txBody>
      </p:sp>
      <p:sp>
        <p:nvSpPr>
          <p:cNvPr id="36867" name="Rectangle 3"/>
          <p:cNvSpPr>
            <a:spLocks noChangeArrowheads="1"/>
          </p:cNvSpPr>
          <p:nvPr/>
        </p:nvSpPr>
        <p:spPr bwMode="auto">
          <a:xfrm>
            <a:off x="2032001" y="815975"/>
            <a:ext cx="8385175" cy="5505450"/>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85000"/>
              </a:lnSpc>
              <a:spcBef>
                <a:spcPct val="0"/>
              </a:spcBef>
              <a:buFontTx/>
              <a:buNone/>
            </a:pPr>
            <a:endParaRPr lang="es-ES_tradnl" altLang="es-PE" sz="1800" dirty="0">
              <a:solidFill>
                <a:srgbClr val="000066"/>
              </a:solidFill>
              <a:latin typeface="Arial" panose="020B0604020202020204" pitchFamily="34" charset="0"/>
            </a:endParaRPr>
          </a:p>
          <a:p>
            <a:pPr eaLnBrk="1" hangingPunct="1">
              <a:lnSpc>
                <a:spcPct val="85000"/>
              </a:lnSpc>
              <a:spcBef>
                <a:spcPct val="0"/>
              </a:spcBef>
              <a:buFontTx/>
              <a:buNone/>
            </a:pPr>
            <a:r>
              <a:rPr lang="es-ES_tradnl" altLang="es-PE" sz="2000" dirty="0">
                <a:solidFill>
                  <a:srgbClr val="000066"/>
                </a:solidFill>
                <a:latin typeface="Arial" panose="020B0604020202020204" pitchFamily="34" charset="0"/>
              </a:rPr>
              <a:t>Es la característica de un equipo o sistema, expresada como una probabilidad, por la cual se permitirá su reparación, cuando falle, en el menor tiempo posible bajo todas las condiciones relevantes.</a:t>
            </a:r>
          </a:p>
          <a:p>
            <a:pPr eaLnBrk="1" hangingPunct="1">
              <a:lnSpc>
                <a:spcPct val="85000"/>
              </a:lnSpc>
              <a:spcBef>
                <a:spcPct val="0"/>
              </a:spcBef>
              <a:buFontTx/>
              <a:buNone/>
            </a:pPr>
            <a:endParaRPr lang="es-ES_tradnl" altLang="es-PE" sz="2000" dirty="0">
              <a:solidFill>
                <a:srgbClr val="000066"/>
              </a:solidFill>
              <a:latin typeface="Arial" panose="020B0604020202020204" pitchFamily="34" charset="0"/>
            </a:endParaRPr>
          </a:p>
          <a:p>
            <a:pPr eaLnBrk="1" hangingPunct="1">
              <a:lnSpc>
                <a:spcPct val="85000"/>
              </a:lnSpc>
              <a:spcBef>
                <a:spcPct val="0"/>
              </a:spcBef>
              <a:buFontTx/>
              <a:buNone/>
            </a:pPr>
            <a:r>
              <a:rPr lang="es-ES_tradnl" altLang="es-PE" sz="2000" dirty="0">
                <a:solidFill>
                  <a:srgbClr val="000066"/>
                </a:solidFill>
                <a:latin typeface="Arial" panose="020B0604020202020204" pitchFamily="34" charset="0"/>
              </a:rPr>
              <a:t>	A) Involucra tiempo</a:t>
            </a:r>
          </a:p>
          <a:p>
            <a:pPr eaLnBrk="1" hangingPunct="1">
              <a:lnSpc>
                <a:spcPct val="85000"/>
              </a:lnSpc>
              <a:spcBef>
                <a:spcPct val="0"/>
              </a:spcBef>
              <a:buFontTx/>
              <a:buNone/>
            </a:pPr>
            <a:r>
              <a:rPr lang="es-ES_tradnl" altLang="es-PE" sz="2000" dirty="0">
                <a:solidFill>
                  <a:srgbClr val="000066"/>
                </a:solidFill>
                <a:latin typeface="Arial" panose="020B0604020202020204" pitchFamily="34" charset="0"/>
              </a:rPr>
              <a:t>	B) Se expresa en términos probabilísticos.</a:t>
            </a:r>
          </a:p>
          <a:p>
            <a:pPr eaLnBrk="1" hangingPunct="1">
              <a:lnSpc>
                <a:spcPct val="85000"/>
              </a:lnSpc>
              <a:spcBef>
                <a:spcPct val="0"/>
              </a:spcBef>
              <a:buFontTx/>
              <a:buNone/>
            </a:pPr>
            <a:endParaRPr lang="es-ES_tradnl" altLang="es-PE" sz="2000" dirty="0">
              <a:solidFill>
                <a:srgbClr val="000066"/>
              </a:solidFill>
              <a:latin typeface="Arial" panose="020B0604020202020204" pitchFamily="34" charset="0"/>
            </a:endParaRPr>
          </a:p>
          <a:p>
            <a:pPr eaLnBrk="1" hangingPunct="1">
              <a:lnSpc>
                <a:spcPct val="85000"/>
              </a:lnSpc>
              <a:spcBef>
                <a:spcPct val="0"/>
              </a:spcBef>
              <a:buFontTx/>
              <a:buNone/>
            </a:pPr>
            <a:endParaRPr lang="es-ES_tradnl" altLang="es-PE" sz="2000" dirty="0">
              <a:solidFill>
                <a:srgbClr val="000066"/>
              </a:solidFill>
              <a:latin typeface="Arial" panose="020B0604020202020204" pitchFamily="34" charset="0"/>
            </a:endParaRPr>
          </a:p>
          <a:p>
            <a:pPr eaLnBrk="1" hangingPunct="1">
              <a:lnSpc>
                <a:spcPct val="85000"/>
              </a:lnSpc>
              <a:spcBef>
                <a:spcPct val="0"/>
              </a:spcBef>
              <a:buFontTx/>
              <a:buNone/>
            </a:pPr>
            <a:r>
              <a:rPr lang="es-ES_tradnl" altLang="es-PE" sz="2000" dirty="0">
                <a:solidFill>
                  <a:srgbClr val="000066"/>
                </a:solidFill>
                <a:latin typeface="Arial" panose="020B0604020202020204" pitchFamily="34" charset="0"/>
              </a:rPr>
              <a:t>Tiempos de reparación.-	Son gobernados por:</a:t>
            </a:r>
          </a:p>
          <a:p>
            <a:pPr eaLnBrk="1" hangingPunct="1">
              <a:lnSpc>
                <a:spcPct val="85000"/>
              </a:lnSpc>
              <a:spcBef>
                <a:spcPct val="0"/>
              </a:spcBef>
              <a:buFontTx/>
              <a:buNone/>
            </a:pPr>
            <a:endParaRPr lang="es-ES_tradnl" altLang="es-PE" sz="2000" dirty="0">
              <a:solidFill>
                <a:srgbClr val="000066"/>
              </a:solidFill>
              <a:latin typeface="Arial" panose="020B0604020202020204" pitchFamily="34" charset="0"/>
            </a:endParaRPr>
          </a:p>
          <a:p>
            <a:pPr eaLnBrk="1" hangingPunct="1">
              <a:lnSpc>
                <a:spcPct val="85000"/>
              </a:lnSpc>
              <a:spcBef>
                <a:spcPct val="0"/>
              </a:spcBef>
              <a:buFontTx/>
              <a:buNone/>
            </a:pPr>
            <a:r>
              <a:rPr lang="es-ES_tradnl" altLang="es-PE" sz="2000" dirty="0">
                <a:solidFill>
                  <a:srgbClr val="000066"/>
                </a:solidFill>
                <a:latin typeface="Arial" panose="020B0604020202020204" pitchFamily="34" charset="0"/>
              </a:rPr>
              <a:t>			A) Disponibilidad de mano de obra y repuestos. </a:t>
            </a:r>
          </a:p>
          <a:p>
            <a:pPr eaLnBrk="1" hangingPunct="1">
              <a:lnSpc>
                <a:spcPct val="85000"/>
              </a:lnSpc>
              <a:spcBef>
                <a:spcPct val="0"/>
              </a:spcBef>
              <a:buFontTx/>
              <a:buNone/>
            </a:pPr>
            <a:endParaRPr lang="es-ES_tradnl" altLang="es-PE" sz="2000" dirty="0">
              <a:solidFill>
                <a:srgbClr val="000066"/>
              </a:solidFill>
              <a:latin typeface="Arial" panose="020B0604020202020204" pitchFamily="34" charset="0"/>
            </a:endParaRPr>
          </a:p>
          <a:p>
            <a:pPr eaLnBrk="1" hangingPunct="1">
              <a:lnSpc>
                <a:spcPct val="85000"/>
              </a:lnSpc>
              <a:spcBef>
                <a:spcPct val="0"/>
              </a:spcBef>
              <a:buFontTx/>
              <a:buNone/>
            </a:pPr>
            <a:r>
              <a:rPr lang="es-ES_tradnl" altLang="es-PE" sz="2000" dirty="0">
                <a:solidFill>
                  <a:srgbClr val="000066"/>
                </a:solidFill>
                <a:latin typeface="Arial" panose="020B0604020202020204" pitchFamily="34" charset="0"/>
              </a:rPr>
              <a:t>			B) El momento del día o de la noche cuando ocurre la 				     falla.</a:t>
            </a:r>
          </a:p>
          <a:p>
            <a:pPr eaLnBrk="1" hangingPunct="1">
              <a:lnSpc>
                <a:spcPct val="85000"/>
              </a:lnSpc>
              <a:spcBef>
                <a:spcPct val="0"/>
              </a:spcBef>
              <a:buFontTx/>
              <a:buNone/>
            </a:pPr>
            <a:endParaRPr lang="es-ES_tradnl" altLang="es-PE" sz="2000" dirty="0">
              <a:solidFill>
                <a:srgbClr val="000066"/>
              </a:solidFill>
              <a:latin typeface="Arial" panose="020B0604020202020204" pitchFamily="34" charset="0"/>
            </a:endParaRPr>
          </a:p>
          <a:p>
            <a:pPr eaLnBrk="1" hangingPunct="1">
              <a:lnSpc>
                <a:spcPct val="85000"/>
              </a:lnSpc>
              <a:spcBef>
                <a:spcPct val="0"/>
              </a:spcBef>
              <a:buFontTx/>
              <a:buNone/>
            </a:pPr>
            <a:r>
              <a:rPr lang="es-ES_tradnl" altLang="es-PE" sz="2000" dirty="0">
                <a:solidFill>
                  <a:srgbClr val="000066"/>
                </a:solidFill>
                <a:latin typeface="Arial" panose="020B0604020202020204" pitchFamily="34" charset="0"/>
              </a:rPr>
              <a:t>			C) El tiempo tomado en identificar y diagnosticar la 					     naturaleza de la falla.</a:t>
            </a:r>
          </a:p>
          <a:p>
            <a:pPr eaLnBrk="1" hangingPunct="1">
              <a:lnSpc>
                <a:spcPct val="85000"/>
              </a:lnSpc>
              <a:spcBef>
                <a:spcPct val="0"/>
              </a:spcBef>
              <a:buFontTx/>
              <a:buNone/>
            </a:pPr>
            <a:endParaRPr lang="es-ES_tradnl" altLang="es-PE" sz="2000" dirty="0">
              <a:solidFill>
                <a:srgbClr val="000066"/>
              </a:solidFill>
              <a:latin typeface="Arial" panose="020B0604020202020204" pitchFamily="34" charset="0"/>
            </a:endParaRPr>
          </a:p>
          <a:p>
            <a:pPr eaLnBrk="1" hangingPunct="1">
              <a:lnSpc>
                <a:spcPct val="85000"/>
              </a:lnSpc>
              <a:spcBef>
                <a:spcPct val="0"/>
              </a:spcBef>
              <a:buFontTx/>
              <a:buNone/>
            </a:pPr>
            <a:r>
              <a:rPr lang="es-ES_tradnl" altLang="es-PE" sz="2000" dirty="0">
                <a:solidFill>
                  <a:srgbClr val="000066"/>
                </a:solidFill>
                <a:latin typeface="Arial" panose="020B0604020202020204" pitchFamily="34" charset="0"/>
              </a:rPr>
              <a:t>			D) El efecto de las condiciones de trabajo.</a:t>
            </a:r>
          </a:p>
          <a:p>
            <a:pPr eaLnBrk="1" hangingPunct="1">
              <a:lnSpc>
                <a:spcPct val="85000"/>
              </a:lnSpc>
              <a:spcBef>
                <a:spcPct val="0"/>
              </a:spcBef>
              <a:buFontTx/>
              <a:buNone/>
            </a:pPr>
            <a:endParaRPr lang="es-ES_tradnl" altLang="es-PE" sz="1800" dirty="0">
              <a:solidFill>
                <a:srgbClr val="000066"/>
              </a:solidFill>
              <a:latin typeface="Arial" panose="020B0604020202020204" pitchFamily="34" charset="0"/>
            </a:endParaRPr>
          </a:p>
        </p:txBody>
      </p:sp>
    </p:spTree>
    <p:extLst>
      <p:ext uri="{BB962C8B-B14F-4D97-AF65-F5344CB8AC3E}">
        <p14:creationId xmlns:p14="http://schemas.microsoft.com/office/powerpoint/2010/main" val="4179709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524000" y="1033464"/>
            <a:ext cx="9144000" cy="5824537"/>
          </a:xfrm>
          <a:prstGeom prst="rect">
            <a:avLst/>
          </a:prstGeom>
          <a:solidFill>
            <a:srgbClr val="D9DCE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536579" name="Rectangle 3"/>
          <p:cNvSpPr>
            <a:spLocks noGrp="1" noChangeArrowheads="1"/>
          </p:cNvSpPr>
          <p:nvPr>
            <p:ph type="title"/>
          </p:nvPr>
        </p:nvSpPr>
        <p:spPr>
          <a:xfrm>
            <a:off x="1735139" y="152400"/>
            <a:ext cx="8721725" cy="434852"/>
          </a:xfrm>
        </p:spPr>
        <p:txBody>
          <a:bodyPr wrap="square" lIns="64886" tIns="32443" rIns="64886" bIns="32443" anchor="t">
            <a:spAutoFit/>
          </a:bodyPr>
          <a:lstStyle/>
          <a:p>
            <a:pPr>
              <a:defRPr/>
            </a:pPr>
            <a:r>
              <a:rPr lang="es-ES_tradnl" sz="2400" dirty="0">
                <a:solidFill>
                  <a:schemeClr val="tx1"/>
                </a:solidFill>
                <a:effectLst>
                  <a:outerShdw blurRad="38100" dist="38100" dir="2700000" algn="tl">
                    <a:srgbClr val="C0C0C0"/>
                  </a:outerShdw>
                </a:effectLst>
                <a:latin typeface="Arial" charset="0"/>
              </a:rPr>
              <a:t>CURVA DE LA MANTENIBILIDAD</a:t>
            </a:r>
          </a:p>
        </p:txBody>
      </p:sp>
      <p:sp>
        <p:nvSpPr>
          <p:cNvPr id="37892" name="Line 5"/>
          <p:cNvSpPr>
            <a:spLocks noChangeShapeType="1"/>
          </p:cNvSpPr>
          <p:nvPr/>
        </p:nvSpPr>
        <p:spPr bwMode="auto">
          <a:xfrm>
            <a:off x="2960688" y="1949450"/>
            <a:ext cx="0" cy="3627438"/>
          </a:xfrm>
          <a:prstGeom prst="line">
            <a:avLst/>
          </a:prstGeom>
          <a:noFill/>
          <a:ln w="12700">
            <a:solidFill>
              <a:srgbClr val="000066"/>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s-PE"/>
          </a:p>
        </p:txBody>
      </p:sp>
      <p:sp>
        <p:nvSpPr>
          <p:cNvPr id="37893" name="Line 6"/>
          <p:cNvSpPr>
            <a:spLocks noChangeShapeType="1"/>
          </p:cNvSpPr>
          <p:nvPr/>
        </p:nvSpPr>
        <p:spPr bwMode="auto">
          <a:xfrm>
            <a:off x="2968625" y="5588000"/>
            <a:ext cx="3709988" cy="0"/>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7894" name="Rectangle 7"/>
          <p:cNvSpPr>
            <a:spLocks noChangeArrowheads="1"/>
          </p:cNvSpPr>
          <p:nvPr/>
        </p:nvSpPr>
        <p:spPr bwMode="auto">
          <a:xfrm>
            <a:off x="2538413" y="1376364"/>
            <a:ext cx="6540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2000">
                <a:solidFill>
                  <a:srgbClr val="000066"/>
                </a:solidFill>
                <a:latin typeface="Arial" panose="020B0604020202020204" pitchFamily="34" charset="0"/>
              </a:rPr>
              <a:t>M (t)</a:t>
            </a:r>
          </a:p>
        </p:txBody>
      </p:sp>
      <p:sp>
        <p:nvSpPr>
          <p:cNvPr id="37895" name="Rectangle 8"/>
          <p:cNvSpPr>
            <a:spLocks noChangeArrowheads="1"/>
          </p:cNvSpPr>
          <p:nvPr/>
        </p:nvSpPr>
        <p:spPr bwMode="auto">
          <a:xfrm>
            <a:off x="6769101" y="5340351"/>
            <a:ext cx="2000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2000">
                <a:solidFill>
                  <a:srgbClr val="000066"/>
                </a:solidFill>
                <a:latin typeface="Arial" panose="020B0604020202020204" pitchFamily="34" charset="0"/>
              </a:rPr>
              <a:t>t</a:t>
            </a:r>
          </a:p>
        </p:txBody>
      </p:sp>
      <p:sp>
        <p:nvSpPr>
          <p:cNvPr id="37896" name="Rectangle 9"/>
          <p:cNvSpPr>
            <a:spLocks noChangeArrowheads="1"/>
          </p:cNvSpPr>
          <p:nvPr/>
        </p:nvSpPr>
        <p:spPr bwMode="auto">
          <a:xfrm>
            <a:off x="5561014" y="1139825"/>
            <a:ext cx="161607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1700">
                <a:solidFill>
                  <a:srgbClr val="000066"/>
                </a:solidFill>
                <a:latin typeface="Arial" panose="020B0604020202020204" pitchFamily="34" charset="0"/>
              </a:rPr>
              <a:t>M (t)= 1 - e </a:t>
            </a:r>
            <a:r>
              <a:rPr lang="es-ES_tradnl" altLang="es-PE" sz="1700" baseline="30000">
                <a:solidFill>
                  <a:srgbClr val="000066"/>
                </a:solidFill>
                <a:latin typeface="Arial" panose="020B0604020202020204" pitchFamily="34" charset="0"/>
              </a:rPr>
              <a:t>-</a:t>
            </a:r>
            <a:r>
              <a:rPr lang="es-ES_tradnl" altLang="es-PE" sz="1700">
                <a:solidFill>
                  <a:srgbClr val="000066"/>
                </a:solidFill>
                <a:latin typeface="Arial" panose="020B0604020202020204" pitchFamily="34" charset="0"/>
              </a:rPr>
              <a:t>    t</a:t>
            </a:r>
          </a:p>
        </p:txBody>
      </p:sp>
      <p:sp>
        <p:nvSpPr>
          <p:cNvPr id="37897" name="Rectangle 10"/>
          <p:cNvSpPr>
            <a:spLocks noChangeArrowheads="1"/>
          </p:cNvSpPr>
          <p:nvPr/>
        </p:nvSpPr>
        <p:spPr bwMode="auto">
          <a:xfrm>
            <a:off x="6681788" y="1066801"/>
            <a:ext cx="1460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m"/>
            </a:pPr>
            <a:r>
              <a:rPr lang="es-ES_tradnl" altLang="es-PE" sz="1700">
                <a:solidFill>
                  <a:srgbClr val="000066"/>
                </a:solidFill>
                <a:latin typeface="Arial" panose="020B0604020202020204" pitchFamily="34" charset="0"/>
              </a:rPr>
              <a:t> </a:t>
            </a:r>
          </a:p>
        </p:txBody>
      </p:sp>
      <p:sp>
        <p:nvSpPr>
          <p:cNvPr id="37898" name="Rectangle 11"/>
          <p:cNvSpPr>
            <a:spLocks noChangeArrowheads="1"/>
          </p:cNvSpPr>
          <p:nvPr/>
        </p:nvSpPr>
        <p:spPr bwMode="auto">
          <a:xfrm>
            <a:off x="7978776" y="1420814"/>
            <a:ext cx="11604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m"/>
            </a:pPr>
            <a:r>
              <a:rPr lang="es-ES_tradnl" altLang="es-PE" sz="1700">
                <a:solidFill>
                  <a:srgbClr val="000066"/>
                </a:solidFill>
                <a:latin typeface="Arial" panose="020B0604020202020204" pitchFamily="34" charset="0"/>
              </a:rPr>
              <a:t> =</a:t>
            </a:r>
            <a:r>
              <a:rPr lang="es-ES_tradnl" altLang="es-PE" sz="1700" u="sng">
                <a:solidFill>
                  <a:srgbClr val="000066"/>
                </a:solidFill>
                <a:latin typeface="Arial" panose="020B0604020202020204" pitchFamily="34" charset="0"/>
              </a:rPr>
              <a:t>   1     </a:t>
            </a:r>
            <a:endParaRPr lang="es-ES_tradnl" altLang="es-PE" sz="1700">
              <a:solidFill>
                <a:srgbClr val="000066"/>
              </a:solidFill>
              <a:latin typeface="Arial" panose="020B0604020202020204" pitchFamily="34" charset="0"/>
            </a:endParaRPr>
          </a:p>
          <a:p>
            <a:pPr eaLnBrk="1" hangingPunct="1">
              <a:spcBef>
                <a:spcPct val="0"/>
              </a:spcBef>
              <a:buFont typeface="Symbol" panose="05050102010706020507" pitchFamily="18" charset="2"/>
              <a:buChar char=" "/>
            </a:pPr>
            <a:r>
              <a:rPr lang="es-ES_tradnl" altLang="es-PE" sz="1700">
                <a:solidFill>
                  <a:srgbClr val="000066"/>
                </a:solidFill>
                <a:latin typeface="Arial" panose="020B0604020202020204" pitchFamily="34" charset="0"/>
              </a:rPr>
              <a:t>    MTTR  </a:t>
            </a:r>
          </a:p>
        </p:txBody>
      </p:sp>
      <p:sp>
        <p:nvSpPr>
          <p:cNvPr id="37899" name="Rectangle 12"/>
          <p:cNvSpPr>
            <a:spLocks noChangeArrowheads="1"/>
          </p:cNvSpPr>
          <p:nvPr/>
        </p:nvSpPr>
        <p:spPr bwMode="auto">
          <a:xfrm>
            <a:off x="6488114" y="2544763"/>
            <a:ext cx="3773487"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600">
                <a:solidFill>
                  <a:srgbClr val="000066"/>
                </a:solidFill>
                <a:latin typeface="Arial" panose="020B0604020202020204" pitchFamily="34" charset="0"/>
              </a:rPr>
              <a:t>MTTR = tiempo promedio de reparación</a:t>
            </a:r>
          </a:p>
        </p:txBody>
      </p:sp>
      <p:sp>
        <p:nvSpPr>
          <p:cNvPr id="37900" name="Rectangle 13"/>
          <p:cNvSpPr>
            <a:spLocks noChangeArrowheads="1"/>
          </p:cNvSpPr>
          <p:nvPr/>
        </p:nvSpPr>
        <p:spPr bwMode="auto">
          <a:xfrm>
            <a:off x="7575551" y="3667125"/>
            <a:ext cx="14906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1700">
                <a:solidFill>
                  <a:srgbClr val="000066"/>
                </a:solidFill>
                <a:latin typeface="Arial" panose="020B0604020202020204" pitchFamily="34" charset="0"/>
              </a:rPr>
              <a:t>0      M(t)      1</a:t>
            </a:r>
          </a:p>
        </p:txBody>
      </p:sp>
      <p:sp>
        <p:nvSpPr>
          <p:cNvPr id="37901" name="Rectangle 14"/>
          <p:cNvSpPr>
            <a:spLocks noChangeArrowheads="1"/>
          </p:cNvSpPr>
          <p:nvPr/>
        </p:nvSpPr>
        <p:spPr bwMode="auto">
          <a:xfrm>
            <a:off x="7777163" y="3624264"/>
            <a:ext cx="3413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
            </a:pPr>
            <a:r>
              <a:rPr lang="es-ES_tradnl" altLang="es-PE" sz="2000">
                <a:solidFill>
                  <a:srgbClr val="000066"/>
                </a:solidFill>
                <a:latin typeface="Arial" panose="020B0604020202020204" pitchFamily="34" charset="0"/>
              </a:rPr>
              <a:t> </a:t>
            </a:r>
          </a:p>
        </p:txBody>
      </p:sp>
      <p:sp>
        <p:nvSpPr>
          <p:cNvPr id="37902" name="Rectangle 15"/>
          <p:cNvSpPr>
            <a:spLocks noChangeArrowheads="1"/>
          </p:cNvSpPr>
          <p:nvPr/>
        </p:nvSpPr>
        <p:spPr bwMode="auto">
          <a:xfrm>
            <a:off x="8483601" y="3624264"/>
            <a:ext cx="3413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Symbol" panose="05050102010706020507" pitchFamily="18" charset="2"/>
              <a:buChar char="£"/>
            </a:pPr>
            <a:r>
              <a:rPr lang="es-ES_tradnl" altLang="es-PE" sz="2000">
                <a:solidFill>
                  <a:srgbClr val="000066"/>
                </a:solidFill>
                <a:latin typeface="Arial" panose="020B0604020202020204" pitchFamily="34" charset="0"/>
              </a:rPr>
              <a:t> </a:t>
            </a:r>
          </a:p>
        </p:txBody>
      </p:sp>
      <p:sp>
        <p:nvSpPr>
          <p:cNvPr id="37903" name="Line 16"/>
          <p:cNvSpPr>
            <a:spLocks noChangeShapeType="1"/>
          </p:cNvSpPr>
          <p:nvPr/>
        </p:nvSpPr>
        <p:spPr bwMode="auto">
          <a:xfrm>
            <a:off x="2867025" y="2640013"/>
            <a:ext cx="1857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7904" name="Line 17"/>
          <p:cNvSpPr>
            <a:spLocks noChangeShapeType="1"/>
          </p:cNvSpPr>
          <p:nvPr/>
        </p:nvSpPr>
        <p:spPr bwMode="auto">
          <a:xfrm>
            <a:off x="2867026" y="2640013"/>
            <a:ext cx="3509963" cy="0"/>
          </a:xfrm>
          <a:prstGeom prst="line">
            <a:avLst/>
          </a:prstGeom>
          <a:noFill/>
          <a:ln w="12700">
            <a:solidFill>
              <a:srgbClr val="990033"/>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7905" name="Rectangle 18"/>
          <p:cNvSpPr>
            <a:spLocks noChangeArrowheads="1"/>
          </p:cNvSpPr>
          <p:nvPr/>
        </p:nvSpPr>
        <p:spPr bwMode="auto">
          <a:xfrm>
            <a:off x="2336801" y="2403476"/>
            <a:ext cx="434975"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1700">
                <a:solidFill>
                  <a:srgbClr val="000066"/>
                </a:solidFill>
                <a:latin typeface="Arial" panose="020B0604020202020204" pitchFamily="34" charset="0"/>
              </a:rPr>
              <a:t>1.0</a:t>
            </a: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endParaRPr lang="es-ES_tradnl" altLang="es-PE" sz="1700">
              <a:solidFill>
                <a:srgbClr val="000066"/>
              </a:solidFill>
              <a:latin typeface="Arial" panose="020B0604020202020204" pitchFamily="34" charset="0"/>
            </a:endParaRPr>
          </a:p>
          <a:p>
            <a:pPr eaLnBrk="1" hangingPunct="1">
              <a:spcBef>
                <a:spcPct val="0"/>
              </a:spcBef>
              <a:buFontTx/>
              <a:buNone/>
            </a:pPr>
            <a:r>
              <a:rPr lang="es-ES_tradnl" altLang="es-PE" sz="1700">
                <a:solidFill>
                  <a:srgbClr val="000066"/>
                </a:solidFill>
                <a:latin typeface="Arial" panose="020B0604020202020204" pitchFamily="34" charset="0"/>
              </a:rPr>
              <a:t>0</a:t>
            </a:r>
          </a:p>
        </p:txBody>
      </p:sp>
      <p:sp>
        <p:nvSpPr>
          <p:cNvPr id="37906" name="Arc 19"/>
          <p:cNvSpPr>
            <a:spLocks/>
          </p:cNvSpPr>
          <p:nvPr/>
        </p:nvSpPr>
        <p:spPr bwMode="auto">
          <a:xfrm>
            <a:off x="2970213" y="2795589"/>
            <a:ext cx="3116262" cy="2795587"/>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6"/>
                  <a:pt x="9661" y="8"/>
                  <a:pt x="21585" y="0"/>
                </a:cubicBezTo>
              </a:path>
              <a:path w="21600" h="21600" stroke="0" extrusionOk="0">
                <a:moveTo>
                  <a:pt x="0" y="21600"/>
                </a:moveTo>
                <a:cubicBezTo>
                  <a:pt x="0" y="9676"/>
                  <a:pt x="9661" y="8"/>
                  <a:pt x="21585" y="0"/>
                </a:cubicBezTo>
                <a:lnTo>
                  <a:pt x="21600" y="21600"/>
                </a:lnTo>
                <a:lnTo>
                  <a:pt x="0" y="21600"/>
                </a:lnTo>
                <a:close/>
              </a:path>
            </a:pathLst>
          </a:custGeom>
          <a:noFill/>
          <a:ln w="12700" cap="rnd">
            <a:solidFill>
              <a:srgbClr val="99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PE"/>
          </a:p>
        </p:txBody>
      </p:sp>
    </p:spTree>
    <p:extLst>
      <p:ext uri="{BB962C8B-B14F-4D97-AF65-F5344CB8AC3E}">
        <p14:creationId xmlns:p14="http://schemas.microsoft.com/office/powerpoint/2010/main" val="28844866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1735139" y="158750"/>
            <a:ext cx="87217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886" tIns="32443" rIns="64886" bIns="32443"/>
          <a:lstStyle>
            <a:lvl1pPr defTabSz="9731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9731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9731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731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800" b="1" dirty="0">
                <a:latin typeface="Arial" panose="020B0604020202020204" pitchFamily="34" charset="0"/>
              </a:rPr>
              <a:t>DISPONIBILIDAD</a:t>
            </a:r>
          </a:p>
        </p:txBody>
      </p:sp>
      <p:sp>
        <p:nvSpPr>
          <p:cNvPr id="751619" name="Rectangle 3"/>
          <p:cNvSpPr>
            <a:spLocks noChangeArrowheads="1"/>
          </p:cNvSpPr>
          <p:nvPr/>
        </p:nvSpPr>
        <p:spPr bwMode="auto">
          <a:xfrm>
            <a:off x="2032000" y="815975"/>
            <a:ext cx="8077200" cy="3360738"/>
          </a:xfrm>
          <a:prstGeom prst="rect">
            <a:avLst/>
          </a:prstGeom>
          <a:solidFill>
            <a:srgbClr val="FFFFCC"/>
          </a:solidFill>
          <a:ln w="12700">
            <a:noFill/>
            <a:miter lim="800000"/>
            <a:headEnd/>
            <a:tailEnd/>
          </a:ln>
          <a:effectLst/>
        </p:spPr>
        <p:txBody>
          <a:bodyPr lIns="64210" tIns="31542" rIns="64210" bIns="31542">
            <a:spAutoFit/>
          </a:bodyPr>
          <a:lstStyle/>
          <a:p>
            <a:pPr defTabSz="541338">
              <a:lnSpc>
                <a:spcPct val="85000"/>
              </a:lnSpc>
              <a:defRPr/>
            </a:pPr>
            <a:endParaRPr lang="es-ES_tradnl" dirty="0">
              <a:solidFill>
                <a:srgbClr val="000066"/>
              </a:solidFill>
              <a:latin typeface="Arial" charset="0"/>
            </a:endParaRPr>
          </a:p>
          <a:p>
            <a:pPr defTabSz="541338">
              <a:lnSpc>
                <a:spcPct val="85000"/>
              </a:lnSpc>
              <a:defRPr/>
            </a:pPr>
            <a:r>
              <a:rPr lang="es-ES_tradnl" dirty="0">
                <a:solidFill>
                  <a:srgbClr val="000066"/>
                </a:solidFill>
                <a:latin typeface="Arial" charset="0"/>
              </a:rPr>
              <a:t>Tiempo medio para reparar (MTTR) se obtiene de la:</a:t>
            </a:r>
          </a:p>
          <a:p>
            <a:pPr defTabSz="541338">
              <a:lnSpc>
                <a:spcPct val="85000"/>
              </a:lnSpc>
              <a:defRPr/>
            </a:pPr>
            <a:endParaRPr lang="es-ES_tradnl" dirty="0">
              <a:solidFill>
                <a:srgbClr val="000066"/>
              </a:solidFill>
              <a:latin typeface="Arial" charset="0"/>
            </a:endParaRPr>
          </a:p>
          <a:p>
            <a:pPr marL="1889125" indent="-1889125" defTabSz="541338">
              <a:lnSpc>
                <a:spcPct val="85000"/>
              </a:lnSpc>
              <a:defRPr/>
            </a:pPr>
            <a:r>
              <a:rPr lang="es-ES_tradnl" dirty="0">
                <a:solidFill>
                  <a:srgbClr val="000066"/>
                </a:solidFill>
                <a:latin typeface="Arial" charset="0"/>
              </a:rPr>
              <a:t>	A) Información y data registrada para reparaciones    	similares en otros equipos similares.</a:t>
            </a:r>
          </a:p>
          <a:p>
            <a:pPr marL="269875" indent="179388" defTabSz="541338">
              <a:lnSpc>
                <a:spcPct val="85000"/>
              </a:lnSpc>
              <a:defRPr/>
            </a:pPr>
            <a:r>
              <a:rPr lang="es-ES_tradnl" dirty="0">
                <a:solidFill>
                  <a:srgbClr val="000066"/>
                </a:solidFill>
                <a:latin typeface="Arial" charset="0"/>
              </a:rPr>
              <a:t>			     B) Experiencia de operarios.</a:t>
            </a:r>
          </a:p>
          <a:p>
            <a:pPr defTabSz="541338">
              <a:lnSpc>
                <a:spcPct val="85000"/>
              </a:lnSpc>
              <a:defRPr/>
            </a:pPr>
            <a:r>
              <a:rPr lang="es-ES_tradnl" dirty="0">
                <a:solidFill>
                  <a:srgbClr val="000066"/>
                </a:solidFill>
                <a:latin typeface="Arial" charset="0"/>
              </a:rPr>
              <a:t>			     C) Estudios prácticos y teóricos.</a:t>
            </a:r>
          </a:p>
          <a:p>
            <a:pPr defTabSz="541338">
              <a:lnSpc>
                <a:spcPct val="85000"/>
              </a:lnSpc>
              <a:defRPr/>
            </a:pPr>
            <a:endParaRPr lang="es-ES_tradnl" dirty="0">
              <a:solidFill>
                <a:srgbClr val="000066"/>
              </a:solidFill>
              <a:latin typeface="Arial" charset="0"/>
            </a:endParaRPr>
          </a:p>
          <a:p>
            <a:pPr defTabSz="541338">
              <a:lnSpc>
                <a:spcPct val="85000"/>
              </a:lnSpc>
              <a:defRPr/>
            </a:pPr>
            <a:r>
              <a:rPr lang="es-ES_tradnl" dirty="0">
                <a:solidFill>
                  <a:srgbClr val="000066"/>
                </a:solidFill>
                <a:latin typeface="Arial" charset="0"/>
              </a:rPr>
              <a:t>Tiempo medio de falla (MTTF):  Diferencia entre el MTBF Y MTTR.</a:t>
            </a:r>
          </a:p>
          <a:p>
            <a:pPr defTabSz="541338">
              <a:lnSpc>
                <a:spcPct val="85000"/>
              </a:lnSpc>
              <a:defRPr/>
            </a:pPr>
            <a:endParaRPr lang="es-ES_tradnl" dirty="0">
              <a:solidFill>
                <a:srgbClr val="000066"/>
              </a:solidFill>
              <a:latin typeface="Arial" charset="0"/>
            </a:endParaRPr>
          </a:p>
          <a:p>
            <a:pPr defTabSz="541338">
              <a:lnSpc>
                <a:spcPct val="85000"/>
              </a:lnSpc>
              <a:defRPr/>
            </a:pPr>
            <a:r>
              <a:rPr lang="es-ES_tradnl" dirty="0">
                <a:solidFill>
                  <a:srgbClr val="000066"/>
                </a:solidFill>
                <a:latin typeface="Arial" charset="0"/>
              </a:rPr>
              <a:t>			    MTBF = MTTF + MTTR</a:t>
            </a:r>
          </a:p>
          <a:p>
            <a:pPr defTabSz="541338">
              <a:lnSpc>
                <a:spcPct val="85000"/>
              </a:lnSpc>
              <a:defRPr/>
            </a:pPr>
            <a:endParaRPr lang="es-ES_tradnl" dirty="0">
              <a:solidFill>
                <a:srgbClr val="000066"/>
              </a:solidFill>
              <a:latin typeface="Arial" charset="0"/>
            </a:endParaRPr>
          </a:p>
          <a:p>
            <a:pPr defTabSz="541338">
              <a:lnSpc>
                <a:spcPct val="85000"/>
              </a:lnSpc>
              <a:defRPr/>
            </a:pPr>
            <a:endParaRPr lang="es-ES_tradnl" dirty="0">
              <a:solidFill>
                <a:srgbClr val="000066"/>
              </a:solidFill>
              <a:latin typeface="Arial" charset="0"/>
            </a:endParaRPr>
          </a:p>
          <a:p>
            <a:pPr defTabSz="541338">
              <a:lnSpc>
                <a:spcPct val="85000"/>
              </a:lnSpc>
              <a:defRPr/>
            </a:pPr>
            <a:endParaRPr lang="es-ES_tradnl" dirty="0">
              <a:solidFill>
                <a:srgbClr val="000066"/>
              </a:solidFill>
              <a:latin typeface="Arial" charset="0"/>
            </a:endParaRPr>
          </a:p>
        </p:txBody>
      </p:sp>
      <p:sp>
        <p:nvSpPr>
          <p:cNvPr id="38916" name="Rectangle 4"/>
          <p:cNvSpPr>
            <a:spLocks noChangeArrowheads="1"/>
          </p:cNvSpPr>
          <p:nvPr/>
        </p:nvSpPr>
        <p:spPr bwMode="auto">
          <a:xfrm>
            <a:off x="2387600" y="3962401"/>
            <a:ext cx="7416800" cy="2847975"/>
          </a:xfrm>
          <a:prstGeom prst="rect">
            <a:avLst/>
          </a:prstGeom>
          <a:solidFill>
            <a:srgbClr val="D9DCE9"/>
          </a:solidFill>
          <a:ln w="12700" cap="sq">
            <a:solidFill>
              <a:srgbClr val="990033"/>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8917" name="Rectangle 5"/>
          <p:cNvSpPr>
            <a:spLocks noChangeArrowheads="1"/>
          </p:cNvSpPr>
          <p:nvPr/>
        </p:nvSpPr>
        <p:spPr bwMode="auto">
          <a:xfrm>
            <a:off x="4960938" y="6103939"/>
            <a:ext cx="3459112" cy="4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200" b="1" dirty="0">
                <a:latin typeface="Arial" panose="020B0604020202020204" pitchFamily="34" charset="0"/>
              </a:rPr>
              <a:t>DISPONIBILIDAD  (A)     =           </a:t>
            </a:r>
            <a:r>
              <a:rPr lang="es-ES_tradnl" altLang="es-PE" sz="1200" b="1" u="sng" dirty="0">
                <a:latin typeface="Arial" panose="020B0604020202020204" pitchFamily="34" charset="0"/>
              </a:rPr>
              <a:t>     MTBF        </a:t>
            </a:r>
          </a:p>
          <a:p>
            <a:pPr eaLnBrk="1" hangingPunct="1">
              <a:lnSpc>
                <a:spcPct val="110000"/>
              </a:lnSpc>
              <a:spcBef>
                <a:spcPct val="0"/>
              </a:spcBef>
              <a:buFontTx/>
              <a:buNone/>
            </a:pPr>
            <a:r>
              <a:rPr lang="es-ES_tradnl" altLang="es-PE" sz="1200" b="1" dirty="0">
                <a:latin typeface="Arial" panose="020B0604020202020204" pitchFamily="34" charset="0"/>
              </a:rPr>
              <a:t>		                          MTBF + MTTR</a:t>
            </a:r>
          </a:p>
        </p:txBody>
      </p:sp>
      <p:sp>
        <p:nvSpPr>
          <p:cNvPr id="38918" name="Rectangle 6"/>
          <p:cNvSpPr>
            <a:spLocks noChangeArrowheads="1"/>
          </p:cNvSpPr>
          <p:nvPr/>
        </p:nvSpPr>
        <p:spPr bwMode="auto">
          <a:xfrm>
            <a:off x="4089401" y="5910263"/>
            <a:ext cx="4794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000">
                <a:solidFill>
                  <a:srgbClr val="000066"/>
                </a:solidFill>
                <a:latin typeface="Arial" panose="020B0604020202020204" pitchFamily="34" charset="0"/>
              </a:rPr>
              <a:t>MTBF</a:t>
            </a:r>
          </a:p>
        </p:txBody>
      </p:sp>
      <p:sp>
        <p:nvSpPr>
          <p:cNvPr id="38919" name="Line 7"/>
          <p:cNvSpPr>
            <a:spLocks noChangeShapeType="1"/>
          </p:cNvSpPr>
          <p:nvPr/>
        </p:nvSpPr>
        <p:spPr bwMode="auto">
          <a:xfrm>
            <a:off x="2535238" y="4432300"/>
            <a:ext cx="679450"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20" name="Line 8"/>
          <p:cNvSpPr>
            <a:spLocks noChangeShapeType="1"/>
          </p:cNvSpPr>
          <p:nvPr/>
        </p:nvSpPr>
        <p:spPr bwMode="auto">
          <a:xfrm>
            <a:off x="4089400" y="4429126"/>
            <a:ext cx="946150" cy="3175"/>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21" name="Line 9"/>
          <p:cNvSpPr>
            <a:spLocks noChangeShapeType="1"/>
          </p:cNvSpPr>
          <p:nvPr/>
        </p:nvSpPr>
        <p:spPr bwMode="auto">
          <a:xfrm>
            <a:off x="5395913" y="4432300"/>
            <a:ext cx="1458912"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22" name="Line 10"/>
          <p:cNvSpPr>
            <a:spLocks noChangeShapeType="1"/>
          </p:cNvSpPr>
          <p:nvPr/>
        </p:nvSpPr>
        <p:spPr bwMode="auto">
          <a:xfrm>
            <a:off x="7302501" y="4432300"/>
            <a:ext cx="1458913" cy="0"/>
          </a:xfrm>
          <a:prstGeom prst="line">
            <a:avLst/>
          </a:prstGeom>
          <a:noFill/>
          <a:ln w="12700">
            <a:solidFill>
              <a:srgbClr val="99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8923" name="Line 11"/>
          <p:cNvSpPr>
            <a:spLocks noChangeShapeType="1"/>
          </p:cNvSpPr>
          <p:nvPr/>
        </p:nvSpPr>
        <p:spPr bwMode="auto">
          <a:xfrm>
            <a:off x="3221038" y="4165600"/>
            <a:ext cx="0" cy="26035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24" name="Line 12"/>
          <p:cNvSpPr>
            <a:spLocks noChangeShapeType="1"/>
          </p:cNvSpPr>
          <p:nvPr/>
        </p:nvSpPr>
        <p:spPr bwMode="auto">
          <a:xfrm>
            <a:off x="4087813" y="4165600"/>
            <a:ext cx="0" cy="26035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25" name="Line 13"/>
          <p:cNvSpPr>
            <a:spLocks noChangeShapeType="1"/>
          </p:cNvSpPr>
          <p:nvPr/>
        </p:nvSpPr>
        <p:spPr bwMode="auto">
          <a:xfrm>
            <a:off x="5041900" y="4165600"/>
            <a:ext cx="0" cy="26035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26" name="Line 14"/>
          <p:cNvSpPr>
            <a:spLocks noChangeShapeType="1"/>
          </p:cNvSpPr>
          <p:nvPr/>
        </p:nvSpPr>
        <p:spPr bwMode="auto">
          <a:xfrm>
            <a:off x="5389563" y="4165600"/>
            <a:ext cx="0" cy="26035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27" name="Line 15"/>
          <p:cNvSpPr>
            <a:spLocks noChangeShapeType="1"/>
          </p:cNvSpPr>
          <p:nvPr/>
        </p:nvSpPr>
        <p:spPr bwMode="auto">
          <a:xfrm>
            <a:off x="6862763" y="4165600"/>
            <a:ext cx="0" cy="26035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28" name="Line 16"/>
          <p:cNvSpPr>
            <a:spLocks noChangeShapeType="1"/>
          </p:cNvSpPr>
          <p:nvPr/>
        </p:nvSpPr>
        <p:spPr bwMode="auto">
          <a:xfrm>
            <a:off x="7294563" y="4165600"/>
            <a:ext cx="0" cy="26035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29" name="Line 17"/>
          <p:cNvSpPr>
            <a:spLocks noChangeShapeType="1"/>
          </p:cNvSpPr>
          <p:nvPr/>
        </p:nvSpPr>
        <p:spPr bwMode="auto">
          <a:xfrm flipV="1">
            <a:off x="3228975" y="4149726"/>
            <a:ext cx="846138" cy="15875"/>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30" name="Line 18"/>
          <p:cNvSpPr>
            <a:spLocks noChangeShapeType="1"/>
          </p:cNvSpPr>
          <p:nvPr/>
        </p:nvSpPr>
        <p:spPr bwMode="auto">
          <a:xfrm>
            <a:off x="5049839" y="4159250"/>
            <a:ext cx="331787"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31" name="Line 19"/>
          <p:cNvSpPr>
            <a:spLocks noChangeShapeType="1"/>
          </p:cNvSpPr>
          <p:nvPr/>
        </p:nvSpPr>
        <p:spPr bwMode="auto">
          <a:xfrm>
            <a:off x="6869113" y="4159250"/>
            <a:ext cx="417512"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32" name="Line 20"/>
          <p:cNvSpPr>
            <a:spLocks noChangeShapeType="1"/>
          </p:cNvSpPr>
          <p:nvPr/>
        </p:nvSpPr>
        <p:spPr bwMode="auto">
          <a:xfrm>
            <a:off x="2535238" y="5186363"/>
            <a:ext cx="679450"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33" name="Line 21"/>
          <p:cNvSpPr>
            <a:spLocks noChangeShapeType="1"/>
          </p:cNvSpPr>
          <p:nvPr/>
        </p:nvSpPr>
        <p:spPr bwMode="auto">
          <a:xfrm>
            <a:off x="3749676" y="5186363"/>
            <a:ext cx="1719263"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34" name="Rectangle 22"/>
          <p:cNvSpPr>
            <a:spLocks noChangeArrowheads="1"/>
          </p:cNvSpPr>
          <p:nvPr/>
        </p:nvSpPr>
        <p:spPr bwMode="auto">
          <a:xfrm>
            <a:off x="3292476" y="3965576"/>
            <a:ext cx="512763"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000">
                <a:solidFill>
                  <a:srgbClr val="000066"/>
                </a:solidFill>
                <a:latin typeface="Arial" panose="020B0604020202020204" pitchFamily="34" charset="0"/>
              </a:rPr>
              <a:t>Falla 1</a:t>
            </a:r>
          </a:p>
        </p:txBody>
      </p:sp>
      <p:sp>
        <p:nvSpPr>
          <p:cNvPr id="38935" name="Rectangle 23"/>
          <p:cNvSpPr>
            <a:spLocks noChangeArrowheads="1"/>
          </p:cNvSpPr>
          <p:nvPr/>
        </p:nvSpPr>
        <p:spPr bwMode="auto">
          <a:xfrm>
            <a:off x="4851400" y="3944938"/>
            <a:ext cx="5842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000">
                <a:solidFill>
                  <a:srgbClr val="000066"/>
                </a:solidFill>
                <a:latin typeface="Arial" panose="020B0604020202020204" pitchFamily="34" charset="0"/>
              </a:rPr>
              <a:t>  Falla 2</a:t>
            </a:r>
          </a:p>
        </p:txBody>
      </p:sp>
      <p:sp>
        <p:nvSpPr>
          <p:cNvPr id="38936" name="Rectangle 24"/>
          <p:cNvSpPr>
            <a:spLocks noChangeArrowheads="1"/>
          </p:cNvSpPr>
          <p:nvPr/>
        </p:nvSpPr>
        <p:spPr bwMode="auto">
          <a:xfrm>
            <a:off x="6829426" y="3944938"/>
            <a:ext cx="512763"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000">
                <a:solidFill>
                  <a:srgbClr val="000066"/>
                </a:solidFill>
                <a:latin typeface="Arial" panose="020B0604020202020204" pitchFamily="34" charset="0"/>
              </a:rPr>
              <a:t>Falla 3</a:t>
            </a:r>
          </a:p>
        </p:txBody>
      </p:sp>
      <p:sp>
        <p:nvSpPr>
          <p:cNvPr id="38937" name="Rectangle 25"/>
          <p:cNvSpPr>
            <a:spLocks noChangeArrowheads="1"/>
          </p:cNvSpPr>
          <p:nvPr/>
        </p:nvSpPr>
        <p:spPr bwMode="auto">
          <a:xfrm>
            <a:off x="8753476" y="4376738"/>
            <a:ext cx="4476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000">
                <a:solidFill>
                  <a:srgbClr val="000066"/>
                </a:solidFill>
                <a:latin typeface="Arial" panose="020B0604020202020204" pitchFamily="34" charset="0"/>
              </a:rPr>
              <a:t>t  real</a:t>
            </a:r>
          </a:p>
        </p:txBody>
      </p:sp>
      <p:sp>
        <p:nvSpPr>
          <p:cNvPr id="38938" name="Rectangle 26"/>
          <p:cNvSpPr>
            <a:spLocks noChangeArrowheads="1"/>
          </p:cNvSpPr>
          <p:nvPr/>
        </p:nvSpPr>
        <p:spPr bwMode="auto">
          <a:xfrm>
            <a:off x="8839200" y="5129213"/>
            <a:ext cx="76835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000">
                <a:solidFill>
                  <a:srgbClr val="000066"/>
                </a:solidFill>
                <a:latin typeface="Arial" panose="020B0604020202020204" pitchFamily="34" charset="0"/>
              </a:rPr>
              <a:t>t  promedio</a:t>
            </a:r>
          </a:p>
        </p:txBody>
      </p:sp>
      <p:sp>
        <p:nvSpPr>
          <p:cNvPr id="38939" name="Line 27"/>
          <p:cNvSpPr>
            <a:spLocks noChangeShapeType="1"/>
          </p:cNvSpPr>
          <p:nvPr/>
        </p:nvSpPr>
        <p:spPr bwMode="auto">
          <a:xfrm>
            <a:off x="3221038" y="5192714"/>
            <a:ext cx="0" cy="871537"/>
          </a:xfrm>
          <a:prstGeom prst="line">
            <a:avLst/>
          </a:prstGeom>
          <a:noFill/>
          <a:ln w="12700">
            <a:solidFill>
              <a:srgbClr val="9900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40" name="Line 28"/>
          <p:cNvSpPr>
            <a:spLocks noChangeShapeType="1"/>
          </p:cNvSpPr>
          <p:nvPr/>
        </p:nvSpPr>
        <p:spPr bwMode="auto">
          <a:xfrm>
            <a:off x="5476875" y="5192714"/>
            <a:ext cx="0" cy="871537"/>
          </a:xfrm>
          <a:prstGeom prst="line">
            <a:avLst/>
          </a:prstGeom>
          <a:noFill/>
          <a:ln w="12700">
            <a:solidFill>
              <a:srgbClr val="9900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41" name="Line 29"/>
          <p:cNvSpPr>
            <a:spLocks noChangeShapeType="1"/>
          </p:cNvSpPr>
          <p:nvPr/>
        </p:nvSpPr>
        <p:spPr bwMode="auto">
          <a:xfrm>
            <a:off x="3743325" y="5192714"/>
            <a:ext cx="0" cy="668337"/>
          </a:xfrm>
          <a:prstGeom prst="line">
            <a:avLst/>
          </a:prstGeom>
          <a:noFill/>
          <a:ln w="12700">
            <a:solidFill>
              <a:srgbClr val="9900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42" name="Line 30"/>
          <p:cNvSpPr>
            <a:spLocks noChangeShapeType="1"/>
          </p:cNvSpPr>
          <p:nvPr/>
        </p:nvSpPr>
        <p:spPr bwMode="auto">
          <a:xfrm>
            <a:off x="3749675" y="5319713"/>
            <a:ext cx="1631950" cy="0"/>
          </a:xfrm>
          <a:prstGeom prst="line">
            <a:avLst/>
          </a:prstGeom>
          <a:noFill/>
          <a:ln w="12700">
            <a:solidFill>
              <a:srgbClr val="990033"/>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8943" name="Line 31"/>
          <p:cNvSpPr>
            <a:spLocks noChangeShapeType="1"/>
          </p:cNvSpPr>
          <p:nvPr/>
        </p:nvSpPr>
        <p:spPr bwMode="auto">
          <a:xfrm>
            <a:off x="3228976" y="5524500"/>
            <a:ext cx="506413" cy="0"/>
          </a:xfrm>
          <a:prstGeom prst="line">
            <a:avLst/>
          </a:prstGeom>
          <a:noFill/>
          <a:ln w="12700">
            <a:solidFill>
              <a:srgbClr val="990033"/>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8944" name="Rectangle 32"/>
          <p:cNvSpPr>
            <a:spLocks noChangeArrowheads="1"/>
          </p:cNvSpPr>
          <p:nvPr/>
        </p:nvSpPr>
        <p:spPr bwMode="auto">
          <a:xfrm>
            <a:off x="4159250" y="5402263"/>
            <a:ext cx="47148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000">
                <a:solidFill>
                  <a:srgbClr val="000066"/>
                </a:solidFill>
                <a:latin typeface="Arial" panose="020B0604020202020204" pitchFamily="34" charset="0"/>
              </a:rPr>
              <a:t>MTTF</a:t>
            </a:r>
          </a:p>
        </p:txBody>
      </p:sp>
      <p:sp>
        <p:nvSpPr>
          <p:cNvPr id="38945" name="Rectangle 33"/>
          <p:cNvSpPr>
            <a:spLocks noChangeArrowheads="1"/>
          </p:cNvSpPr>
          <p:nvPr/>
        </p:nvSpPr>
        <p:spPr bwMode="auto">
          <a:xfrm>
            <a:off x="3130550" y="5608638"/>
            <a:ext cx="52228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000">
                <a:solidFill>
                  <a:srgbClr val="000066"/>
                </a:solidFill>
                <a:latin typeface="Arial" panose="020B0604020202020204" pitchFamily="34" charset="0"/>
              </a:rPr>
              <a:t> MTTR</a:t>
            </a:r>
          </a:p>
        </p:txBody>
      </p:sp>
      <p:sp>
        <p:nvSpPr>
          <p:cNvPr id="38946" name="Rectangle 34"/>
          <p:cNvSpPr>
            <a:spLocks noChangeArrowheads="1"/>
          </p:cNvSpPr>
          <p:nvPr/>
        </p:nvSpPr>
        <p:spPr bwMode="auto">
          <a:xfrm>
            <a:off x="3248025" y="4756151"/>
            <a:ext cx="407988"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000">
                <a:solidFill>
                  <a:srgbClr val="000066"/>
                </a:solidFill>
                <a:latin typeface="Arial" panose="020B0604020202020204" pitchFamily="34" charset="0"/>
              </a:rPr>
              <a:t>Falla</a:t>
            </a:r>
          </a:p>
        </p:txBody>
      </p:sp>
      <p:sp>
        <p:nvSpPr>
          <p:cNvPr id="38947" name="Rectangle 35"/>
          <p:cNvSpPr>
            <a:spLocks noChangeArrowheads="1"/>
          </p:cNvSpPr>
          <p:nvPr/>
        </p:nvSpPr>
        <p:spPr bwMode="auto">
          <a:xfrm>
            <a:off x="5454650" y="4756151"/>
            <a:ext cx="4064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000">
                <a:solidFill>
                  <a:srgbClr val="000066"/>
                </a:solidFill>
                <a:latin typeface="Arial" panose="020B0604020202020204" pitchFamily="34" charset="0"/>
              </a:rPr>
              <a:t>Falla</a:t>
            </a:r>
          </a:p>
        </p:txBody>
      </p:sp>
      <p:sp>
        <p:nvSpPr>
          <p:cNvPr id="38948" name="Rectangle 36"/>
          <p:cNvSpPr>
            <a:spLocks noChangeArrowheads="1"/>
          </p:cNvSpPr>
          <p:nvPr/>
        </p:nvSpPr>
        <p:spPr bwMode="auto">
          <a:xfrm>
            <a:off x="7550150" y="4756151"/>
            <a:ext cx="4064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10000"/>
              </a:lnSpc>
              <a:spcBef>
                <a:spcPct val="0"/>
              </a:spcBef>
              <a:buFontTx/>
              <a:buNone/>
            </a:pPr>
            <a:r>
              <a:rPr lang="es-ES_tradnl" altLang="es-PE" sz="1000">
                <a:solidFill>
                  <a:srgbClr val="000066"/>
                </a:solidFill>
                <a:latin typeface="Arial" panose="020B0604020202020204" pitchFamily="34" charset="0"/>
              </a:rPr>
              <a:t>Falla</a:t>
            </a:r>
          </a:p>
        </p:txBody>
      </p:sp>
      <p:sp>
        <p:nvSpPr>
          <p:cNvPr id="38949" name="Line 37"/>
          <p:cNvSpPr>
            <a:spLocks noChangeShapeType="1"/>
          </p:cNvSpPr>
          <p:nvPr/>
        </p:nvSpPr>
        <p:spPr bwMode="auto">
          <a:xfrm>
            <a:off x="3216276" y="5913438"/>
            <a:ext cx="2252663" cy="0"/>
          </a:xfrm>
          <a:prstGeom prst="line">
            <a:avLst/>
          </a:prstGeom>
          <a:noFill/>
          <a:ln w="12700">
            <a:solidFill>
              <a:srgbClr val="990033"/>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8950" name="Line 38"/>
          <p:cNvSpPr>
            <a:spLocks noChangeShapeType="1"/>
          </p:cNvSpPr>
          <p:nvPr/>
        </p:nvSpPr>
        <p:spPr bwMode="auto">
          <a:xfrm>
            <a:off x="5991225" y="5170488"/>
            <a:ext cx="1733550"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51" name="Line 39"/>
          <p:cNvSpPr>
            <a:spLocks noChangeShapeType="1"/>
          </p:cNvSpPr>
          <p:nvPr/>
        </p:nvSpPr>
        <p:spPr bwMode="auto">
          <a:xfrm>
            <a:off x="8242300" y="5170488"/>
            <a:ext cx="693738" cy="0"/>
          </a:xfrm>
          <a:prstGeom prst="line">
            <a:avLst/>
          </a:prstGeom>
          <a:noFill/>
          <a:ln w="12700">
            <a:solidFill>
              <a:srgbClr val="99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grpSp>
        <p:nvGrpSpPr>
          <p:cNvPr id="38952" name="Group 40"/>
          <p:cNvGrpSpPr>
            <a:grpSpLocks/>
          </p:cNvGrpSpPr>
          <p:nvPr/>
        </p:nvGrpSpPr>
        <p:grpSpPr bwMode="auto">
          <a:xfrm>
            <a:off x="7724776" y="5005388"/>
            <a:ext cx="517525" cy="190500"/>
            <a:chOff x="3216" y="2736"/>
            <a:chExt cx="288" cy="111"/>
          </a:xfrm>
        </p:grpSpPr>
        <p:sp>
          <p:nvSpPr>
            <p:cNvPr id="38961" name="Line 41"/>
            <p:cNvSpPr>
              <a:spLocks noChangeShapeType="1"/>
            </p:cNvSpPr>
            <p:nvPr/>
          </p:nvSpPr>
          <p:spPr bwMode="auto">
            <a:xfrm>
              <a:off x="3504" y="2736"/>
              <a:ext cx="0" cy="111"/>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62" name="Line 42"/>
            <p:cNvSpPr>
              <a:spLocks noChangeShapeType="1"/>
            </p:cNvSpPr>
            <p:nvPr/>
          </p:nvSpPr>
          <p:spPr bwMode="auto">
            <a:xfrm flipH="1">
              <a:off x="3216" y="2736"/>
              <a:ext cx="288"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63" name="Line 43"/>
            <p:cNvSpPr>
              <a:spLocks noChangeShapeType="1"/>
            </p:cNvSpPr>
            <p:nvPr/>
          </p:nvSpPr>
          <p:spPr bwMode="auto">
            <a:xfrm>
              <a:off x="3216" y="2736"/>
              <a:ext cx="0" cy="111"/>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grpSp>
      <p:grpSp>
        <p:nvGrpSpPr>
          <p:cNvPr id="38953" name="Group 44"/>
          <p:cNvGrpSpPr>
            <a:grpSpLocks/>
          </p:cNvGrpSpPr>
          <p:nvPr/>
        </p:nvGrpSpPr>
        <p:grpSpPr bwMode="auto">
          <a:xfrm>
            <a:off x="5468939" y="5005388"/>
            <a:ext cx="522287" cy="190500"/>
            <a:chOff x="3216" y="2736"/>
            <a:chExt cx="288" cy="111"/>
          </a:xfrm>
        </p:grpSpPr>
        <p:sp>
          <p:nvSpPr>
            <p:cNvPr id="38958" name="Line 45"/>
            <p:cNvSpPr>
              <a:spLocks noChangeShapeType="1"/>
            </p:cNvSpPr>
            <p:nvPr/>
          </p:nvSpPr>
          <p:spPr bwMode="auto">
            <a:xfrm>
              <a:off x="3504" y="2736"/>
              <a:ext cx="0" cy="111"/>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59" name="Line 46"/>
            <p:cNvSpPr>
              <a:spLocks noChangeShapeType="1"/>
            </p:cNvSpPr>
            <p:nvPr/>
          </p:nvSpPr>
          <p:spPr bwMode="auto">
            <a:xfrm flipH="1">
              <a:off x="3216" y="2736"/>
              <a:ext cx="288"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60" name="Line 47"/>
            <p:cNvSpPr>
              <a:spLocks noChangeShapeType="1"/>
            </p:cNvSpPr>
            <p:nvPr/>
          </p:nvSpPr>
          <p:spPr bwMode="auto">
            <a:xfrm>
              <a:off x="3216" y="2736"/>
              <a:ext cx="0" cy="111"/>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grpSp>
      <p:grpSp>
        <p:nvGrpSpPr>
          <p:cNvPr id="38954" name="Group 48"/>
          <p:cNvGrpSpPr>
            <a:grpSpLocks/>
          </p:cNvGrpSpPr>
          <p:nvPr/>
        </p:nvGrpSpPr>
        <p:grpSpPr bwMode="auto">
          <a:xfrm>
            <a:off x="3216275" y="5005388"/>
            <a:ext cx="520700" cy="190500"/>
            <a:chOff x="3216" y="2736"/>
            <a:chExt cx="288" cy="111"/>
          </a:xfrm>
        </p:grpSpPr>
        <p:sp>
          <p:nvSpPr>
            <p:cNvPr id="38955" name="Line 49"/>
            <p:cNvSpPr>
              <a:spLocks noChangeShapeType="1"/>
            </p:cNvSpPr>
            <p:nvPr/>
          </p:nvSpPr>
          <p:spPr bwMode="auto">
            <a:xfrm>
              <a:off x="3504" y="2736"/>
              <a:ext cx="0" cy="111"/>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56" name="Line 50"/>
            <p:cNvSpPr>
              <a:spLocks noChangeShapeType="1"/>
            </p:cNvSpPr>
            <p:nvPr/>
          </p:nvSpPr>
          <p:spPr bwMode="auto">
            <a:xfrm flipH="1">
              <a:off x="3216" y="2736"/>
              <a:ext cx="288" cy="0"/>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8957" name="Line 51"/>
            <p:cNvSpPr>
              <a:spLocks noChangeShapeType="1"/>
            </p:cNvSpPr>
            <p:nvPr/>
          </p:nvSpPr>
          <p:spPr bwMode="auto">
            <a:xfrm>
              <a:off x="3216" y="2736"/>
              <a:ext cx="0" cy="111"/>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grpSp>
    </p:spTree>
    <p:extLst>
      <p:ext uri="{BB962C8B-B14F-4D97-AF65-F5344CB8AC3E}">
        <p14:creationId xmlns:p14="http://schemas.microsoft.com/office/powerpoint/2010/main" val="42821558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930400" y="896938"/>
            <a:ext cx="8382000" cy="5486400"/>
          </a:xfrm>
          <a:prstGeom prst="rect">
            <a:avLst/>
          </a:prstGeom>
          <a:solidFill>
            <a:srgbClr val="FFFFCC"/>
          </a:solidFill>
          <a:ln w="50800" cap="sq">
            <a:solidFill>
              <a:srgbClr val="990033"/>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9939" name="Rectangle 3"/>
          <p:cNvSpPr>
            <a:spLocks noChangeArrowheads="1"/>
          </p:cNvSpPr>
          <p:nvPr/>
        </p:nvSpPr>
        <p:spPr bwMode="auto">
          <a:xfrm>
            <a:off x="3519489" y="5489575"/>
            <a:ext cx="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492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6492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6492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6492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6492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6492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400">
              <a:solidFill>
                <a:srgbClr val="000000"/>
              </a:solidFill>
              <a:latin typeface="Clearly Gothic" pitchFamily="2" charset="0"/>
            </a:endParaRPr>
          </a:p>
        </p:txBody>
      </p:sp>
      <p:sp>
        <p:nvSpPr>
          <p:cNvPr id="541700" name="Rectangle 4"/>
          <p:cNvSpPr>
            <a:spLocks noGrp="1" noChangeArrowheads="1"/>
          </p:cNvSpPr>
          <p:nvPr>
            <p:ph type="title"/>
          </p:nvPr>
        </p:nvSpPr>
        <p:spPr>
          <a:xfrm>
            <a:off x="1743076" y="218250"/>
            <a:ext cx="8721725" cy="391351"/>
          </a:xfrm>
        </p:spPr>
        <p:txBody>
          <a:bodyPr wrap="square" lIns="98005" tIns="49003" rIns="98005" bIns="49003" anchor="b">
            <a:spAutoFit/>
          </a:bodyPr>
          <a:lstStyle/>
          <a:p>
            <a:pPr>
              <a:defRPr/>
            </a:pPr>
            <a:r>
              <a:rPr lang="es-ES" sz="1900" b="1" dirty="0">
                <a:solidFill>
                  <a:schemeClr val="tx1"/>
                </a:solidFill>
                <a:effectLst>
                  <a:outerShdw blurRad="38100" dist="38100" dir="2700000" algn="tl">
                    <a:srgbClr val="C0C0C0"/>
                  </a:outerShdw>
                </a:effectLst>
                <a:latin typeface="Arial" charset="0"/>
              </a:rPr>
              <a:t>COSTOS DEL NIVEL DE LA ACTIVIDAD DE MANTENIMIENTO</a:t>
            </a:r>
            <a:endParaRPr lang="es-ES_tradnl" sz="2300" b="1" dirty="0">
              <a:solidFill>
                <a:schemeClr val="tx1"/>
              </a:solidFill>
              <a:latin typeface="Clearly Gothic" pitchFamily="2" charset="0"/>
            </a:endParaRPr>
          </a:p>
        </p:txBody>
      </p:sp>
      <p:sp>
        <p:nvSpPr>
          <p:cNvPr id="39941" name="Line 5"/>
          <p:cNvSpPr>
            <a:spLocks noChangeShapeType="1"/>
          </p:cNvSpPr>
          <p:nvPr/>
        </p:nvSpPr>
        <p:spPr bwMode="auto">
          <a:xfrm>
            <a:off x="2794001" y="5434013"/>
            <a:ext cx="6283325" cy="0"/>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9942" name="Line 6"/>
          <p:cNvSpPr>
            <a:spLocks noChangeShapeType="1"/>
          </p:cNvSpPr>
          <p:nvPr/>
        </p:nvSpPr>
        <p:spPr bwMode="auto">
          <a:xfrm>
            <a:off x="2944813" y="1400175"/>
            <a:ext cx="0" cy="4184650"/>
          </a:xfrm>
          <a:prstGeom prst="line">
            <a:avLst/>
          </a:prstGeom>
          <a:noFill/>
          <a:ln w="12700">
            <a:solidFill>
              <a:srgbClr val="000066"/>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s-PE"/>
          </a:p>
        </p:txBody>
      </p:sp>
      <p:sp>
        <p:nvSpPr>
          <p:cNvPr id="39943" name="Rectangle 7"/>
          <p:cNvSpPr>
            <a:spLocks noChangeArrowheads="1"/>
          </p:cNvSpPr>
          <p:nvPr/>
        </p:nvSpPr>
        <p:spPr bwMode="auto">
          <a:xfrm>
            <a:off x="2778125" y="3021014"/>
            <a:ext cx="317500" cy="6508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9944" name="Oval 8"/>
          <p:cNvSpPr>
            <a:spLocks noChangeArrowheads="1"/>
          </p:cNvSpPr>
          <p:nvPr/>
        </p:nvSpPr>
        <p:spPr bwMode="auto">
          <a:xfrm>
            <a:off x="2847976" y="3236913"/>
            <a:ext cx="195263" cy="239712"/>
          </a:xfrm>
          <a:prstGeom prst="ellipse">
            <a:avLst/>
          </a:prstGeom>
          <a:solidFill>
            <a:srgbClr val="990033"/>
          </a:solidFill>
          <a:ln w="12700">
            <a:solidFill>
              <a:srgbClr val="990033"/>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9945" name="Rectangle 9"/>
          <p:cNvSpPr>
            <a:spLocks noChangeArrowheads="1"/>
          </p:cNvSpPr>
          <p:nvPr/>
        </p:nvSpPr>
        <p:spPr bwMode="auto">
          <a:xfrm>
            <a:off x="4759325" y="5257801"/>
            <a:ext cx="577850" cy="32702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9946" name="Oval 10"/>
          <p:cNvSpPr>
            <a:spLocks noChangeArrowheads="1"/>
          </p:cNvSpPr>
          <p:nvPr/>
        </p:nvSpPr>
        <p:spPr bwMode="auto">
          <a:xfrm>
            <a:off x="4900613" y="5329238"/>
            <a:ext cx="214312" cy="201612"/>
          </a:xfrm>
          <a:prstGeom prst="ellipse">
            <a:avLst/>
          </a:prstGeom>
          <a:solidFill>
            <a:srgbClr val="990033"/>
          </a:solidFill>
          <a:ln w="12700">
            <a:solidFill>
              <a:srgbClr val="990033"/>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9947" name="Rectangle 11"/>
          <p:cNvSpPr>
            <a:spLocks noChangeArrowheads="1"/>
          </p:cNvSpPr>
          <p:nvPr/>
        </p:nvSpPr>
        <p:spPr bwMode="auto">
          <a:xfrm>
            <a:off x="4759325" y="3124201"/>
            <a:ext cx="577850" cy="32702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9948" name="Line 12"/>
          <p:cNvSpPr>
            <a:spLocks noChangeShapeType="1"/>
          </p:cNvSpPr>
          <p:nvPr/>
        </p:nvSpPr>
        <p:spPr bwMode="auto">
          <a:xfrm>
            <a:off x="5040313" y="3276600"/>
            <a:ext cx="0" cy="2133600"/>
          </a:xfrm>
          <a:prstGeom prst="line">
            <a:avLst/>
          </a:prstGeom>
          <a:noFill/>
          <a:ln w="50800">
            <a:solidFill>
              <a:srgbClr val="9900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9949" name="Line 13"/>
          <p:cNvSpPr>
            <a:spLocks noChangeShapeType="1"/>
          </p:cNvSpPr>
          <p:nvPr/>
        </p:nvSpPr>
        <p:spPr bwMode="auto">
          <a:xfrm>
            <a:off x="3073401" y="3346450"/>
            <a:ext cx="2276475" cy="0"/>
          </a:xfrm>
          <a:prstGeom prst="line">
            <a:avLst/>
          </a:prstGeom>
          <a:noFill/>
          <a:ln w="50800">
            <a:solidFill>
              <a:srgbClr val="9900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9950" name="Line 14"/>
          <p:cNvSpPr>
            <a:spLocks noChangeShapeType="1"/>
          </p:cNvSpPr>
          <p:nvPr/>
        </p:nvSpPr>
        <p:spPr bwMode="auto">
          <a:xfrm flipV="1">
            <a:off x="2951164" y="3425826"/>
            <a:ext cx="4808537" cy="2036763"/>
          </a:xfrm>
          <a:prstGeom prst="line">
            <a:avLst/>
          </a:prstGeom>
          <a:noFill/>
          <a:ln w="12700">
            <a:solidFill>
              <a:srgbClr val="99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9951" name="Line 15"/>
          <p:cNvSpPr>
            <a:spLocks noChangeShapeType="1"/>
          </p:cNvSpPr>
          <p:nvPr/>
        </p:nvSpPr>
        <p:spPr bwMode="auto">
          <a:xfrm flipV="1">
            <a:off x="7648575" y="3195639"/>
            <a:ext cx="457200" cy="306387"/>
          </a:xfrm>
          <a:prstGeom prst="line">
            <a:avLst/>
          </a:prstGeom>
          <a:noFill/>
          <a:ln w="1270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s-PE"/>
          </a:p>
        </p:txBody>
      </p:sp>
      <p:sp>
        <p:nvSpPr>
          <p:cNvPr id="39952" name="Arc 16"/>
          <p:cNvSpPr>
            <a:spLocks/>
          </p:cNvSpPr>
          <p:nvPr/>
        </p:nvSpPr>
        <p:spPr bwMode="auto">
          <a:xfrm rot="10800000">
            <a:off x="3448050" y="1870076"/>
            <a:ext cx="3460750" cy="329247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990033"/>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s-PE"/>
          </a:p>
        </p:txBody>
      </p:sp>
      <p:sp>
        <p:nvSpPr>
          <p:cNvPr id="39953" name="Arc 17"/>
          <p:cNvSpPr>
            <a:spLocks/>
          </p:cNvSpPr>
          <p:nvPr/>
        </p:nvSpPr>
        <p:spPr bwMode="auto">
          <a:xfrm rot="10800000">
            <a:off x="6894514" y="5091114"/>
            <a:ext cx="479425" cy="920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6"/>
                  <a:pt x="9631" y="35"/>
                  <a:pt x="21535" y="0"/>
                </a:cubicBezTo>
              </a:path>
              <a:path w="21600" h="21600" stroke="0" extrusionOk="0">
                <a:moveTo>
                  <a:pt x="0" y="21600"/>
                </a:moveTo>
                <a:cubicBezTo>
                  <a:pt x="0" y="9696"/>
                  <a:pt x="9631" y="35"/>
                  <a:pt x="21535" y="0"/>
                </a:cubicBezTo>
                <a:lnTo>
                  <a:pt x="21600" y="21600"/>
                </a:lnTo>
                <a:lnTo>
                  <a:pt x="0" y="21600"/>
                </a:lnTo>
                <a:close/>
              </a:path>
            </a:pathLst>
          </a:custGeom>
          <a:noFill/>
          <a:ln w="12700" cap="rnd">
            <a:solidFill>
              <a:srgbClr val="99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PE"/>
          </a:p>
        </p:txBody>
      </p:sp>
      <p:sp>
        <p:nvSpPr>
          <p:cNvPr id="39954" name="Arc 18"/>
          <p:cNvSpPr>
            <a:spLocks/>
          </p:cNvSpPr>
          <p:nvPr/>
        </p:nvSpPr>
        <p:spPr bwMode="auto">
          <a:xfrm rot="10800000">
            <a:off x="3830638" y="1793875"/>
            <a:ext cx="1657350" cy="15938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19" y="0"/>
                  <a:pt x="21586" y="9656"/>
                  <a:pt x="21599" y="21576"/>
                </a:cubicBezTo>
              </a:path>
              <a:path w="21600" h="21600" stroke="0" extrusionOk="0">
                <a:moveTo>
                  <a:pt x="-1" y="0"/>
                </a:moveTo>
                <a:cubicBezTo>
                  <a:pt x="11919" y="0"/>
                  <a:pt x="21586" y="9656"/>
                  <a:pt x="21599" y="21576"/>
                </a:cubicBezTo>
                <a:lnTo>
                  <a:pt x="0" y="21600"/>
                </a:lnTo>
                <a:lnTo>
                  <a:pt x="-1" y="0"/>
                </a:lnTo>
                <a:close/>
              </a:path>
            </a:pathLst>
          </a:custGeom>
          <a:noFill/>
          <a:ln w="12700" cap="rnd">
            <a:solidFill>
              <a:srgbClr val="99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PE"/>
          </a:p>
        </p:txBody>
      </p:sp>
      <p:sp>
        <p:nvSpPr>
          <p:cNvPr id="39955" name="Rectangle 19"/>
          <p:cNvSpPr>
            <a:spLocks noChangeArrowheads="1"/>
          </p:cNvSpPr>
          <p:nvPr/>
        </p:nvSpPr>
        <p:spPr bwMode="auto">
          <a:xfrm>
            <a:off x="2600325" y="1074738"/>
            <a:ext cx="59848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PE" sz="1400">
                <a:solidFill>
                  <a:srgbClr val="000066"/>
                </a:solidFill>
                <a:latin typeface="Arial" panose="020B0604020202020204" pitchFamily="34" charset="0"/>
              </a:rPr>
              <a:t>Costo</a:t>
            </a:r>
          </a:p>
        </p:txBody>
      </p:sp>
      <p:sp>
        <p:nvSpPr>
          <p:cNvPr id="39956" name="Rectangle 20"/>
          <p:cNvSpPr>
            <a:spLocks noChangeArrowheads="1"/>
          </p:cNvSpPr>
          <p:nvPr/>
        </p:nvSpPr>
        <p:spPr bwMode="auto">
          <a:xfrm>
            <a:off x="2078038" y="3048000"/>
            <a:ext cx="7159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400">
                <a:solidFill>
                  <a:srgbClr val="000066"/>
                </a:solidFill>
                <a:latin typeface="Arial" panose="020B0604020202020204" pitchFamily="34" charset="0"/>
              </a:rPr>
              <a:t>Costo</a:t>
            </a:r>
          </a:p>
          <a:p>
            <a:pPr algn="ctr" eaLnBrk="1" hangingPunct="1">
              <a:spcBef>
                <a:spcPct val="0"/>
              </a:spcBef>
              <a:buFontTx/>
              <a:buNone/>
            </a:pPr>
            <a:r>
              <a:rPr lang="es-ES_tradnl" altLang="es-PE" sz="1400">
                <a:solidFill>
                  <a:srgbClr val="000066"/>
                </a:solidFill>
                <a:latin typeface="Arial" panose="020B0604020202020204" pitchFamily="34" charset="0"/>
              </a:rPr>
              <a:t>mínimo</a:t>
            </a:r>
          </a:p>
        </p:txBody>
      </p:sp>
      <p:sp>
        <p:nvSpPr>
          <p:cNvPr id="39957" name="Rectangle 21"/>
          <p:cNvSpPr>
            <a:spLocks noChangeArrowheads="1"/>
          </p:cNvSpPr>
          <p:nvPr/>
        </p:nvSpPr>
        <p:spPr bwMode="auto">
          <a:xfrm>
            <a:off x="5095876" y="2674938"/>
            <a:ext cx="64611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400">
                <a:solidFill>
                  <a:srgbClr val="000066"/>
                </a:solidFill>
                <a:latin typeface="Arial" panose="020B0604020202020204" pitchFamily="34" charset="0"/>
              </a:rPr>
              <a:t>Sector</a:t>
            </a:r>
          </a:p>
        </p:txBody>
      </p:sp>
      <p:sp>
        <p:nvSpPr>
          <p:cNvPr id="39958" name="Rectangle 22"/>
          <p:cNvSpPr>
            <a:spLocks noChangeArrowheads="1"/>
          </p:cNvSpPr>
          <p:nvPr/>
        </p:nvSpPr>
        <p:spPr bwMode="auto">
          <a:xfrm>
            <a:off x="5084763" y="5583238"/>
            <a:ext cx="6667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400">
                <a:solidFill>
                  <a:srgbClr val="000066"/>
                </a:solidFill>
                <a:latin typeface="Arial" panose="020B0604020202020204" pitchFamily="34" charset="0"/>
              </a:rPr>
              <a:t>Nivel</a:t>
            </a:r>
          </a:p>
          <a:p>
            <a:pPr algn="ctr" eaLnBrk="1" hangingPunct="1">
              <a:spcBef>
                <a:spcPct val="0"/>
              </a:spcBef>
              <a:buFontTx/>
              <a:buNone/>
            </a:pPr>
            <a:r>
              <a:rPr lang="es-ES_tradnl" altLang="es-PE" sz="1400">
                <a:solidFill>
                  <a:srgbClr val="000066"/>
                </a:solidFill>
                <a:latin typeface="Arial" panose="020B0604020202020204" pitchFamily="34" charset="0"/>
              </a:rPr>
              <a:t>óptimo</a:t>
            </a:r>
          </a:p>
        </p:txBody>
      </p:sp>
      <p:sp>
        <p:nvSpPr>
          <p:cNvPr id="39959" name="Rectangle 23"/>
          <p:cNvSpPr>
            <a:spLocks noChangeArrowheads="1"/>
          </p:cNvSpPr>
          <p:nvPr/>
        </p:nvSpPr>
        <p:spPr bwMode="auto">
          <a:xfrm>
            <a:off x="6467475" y="1471613"/>
            <a:ext cx="9858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400">
                <a:solidFill>
                  <a:srgbClr val="000066"/>
                </a:solidFill>
                <a:latin typeface="Arial" panose="020B0604020202020204" pitchFamily="34" charset="0"/>
              </a:rPr>
              <a:t>Costo total</a:t>
            </a:r>
          </a:p>
        </p:txBody>
      </p:sp>
      <p:sp>
        <p:nvSpPr>
          <p:cNvPr id="39960" name="Arc 24"/>
          <p:cNvSpPr>
            <a:spLocks/>
          </p:cNvSpPr>
          <p:nvPr/>
        </p:nvSpPr>
        <p:spPr bwMode="auto">
          <a:xfrm rot="10800000">
            <a:off x="5414964" y="2287589"/>
            <a:ext cx="2351087" cy="1057275"/>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64"/>
                </a:moveTo>
                <a:cubicBezTo>
                  <a:pt x="19" y="9653"/>
                  <a:pt x="9676" y="7"/>
                  <a:pt x="21587" y="0"/>
                </a:cubicBezTo>
              </a:path>
              <a:path w="21600" h="21600" stroke="0" extrusionOk="0">
                <a:moveTo>
                  <a:pt x="0" y="21564"/>
                </a:moveTo>
                <a:cubicBezTo>
                  <a:pt x="19" y="9653"/>
                  <a:pt x="9676" y="7"/>
                  <a:pt x="21587" y="0"/>
                </a:cubicBezTo>
                <a:lnTo>
                  <a:pt x="21600" y="21600"/>
                </a:lnTo>
                <a:lnTo>
                  <a:pt x="0" y="21564"/>
                </a:lnTo>
                <a:close/>
              </a:path>
            </a:pathLst>
          </a:custGeom>
          <a:noFill/>
          <a:ln w="12700" cap="rnd">
            <a:solidFill>
              <a:srgbClr val="99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PE"/>
          </a:p>
        </p:txBody>
      </p:sp>
      <p:sp>
        <p:nvSpPr>
          <p:cNvPr id="39961" name="Line 25"/>
          <p:cNvSpPr>
            <a:spLocks noChangeShapeType="1"/>
          </p:cNvSpPr>
          <p:nvPr/>
        </p:nvSpPr>
        <p:spPr bwMode="auto">
          <a:xfrm>
            <a:off x="6951663" y="1885951"/>
            <a:ext cx="0" cy="804863"/>
          </a:xfrm>
          <a:prstGeom prst="line">
            <a:avLst/>
          </a:prstGeom>
          <a:noFill/>
          <a:ln w="12700">
            <a:solidFill>
              <a:srgbClr val="99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PE"/>
          </a:p>
        </p:txBody>
      </p:sp>
      <p:sp>
        <p:nvSpPr>
          <p:cNvPr id="39962" name="Rectangle 26"/>
          <p:cNvSpPr>
            <a:spLocks noChangeArrowheads="1"/>
          </p:cNvSpPr>
          <p:nvPr/>
        </p:nvSpPr>
        <p:spPr bwMode="auto">
          <a:xfrm>
            <a:off x="7680326" y="2773363"/>
            <a:ext cx="18208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400">
                <a:solidFill>
                  <a:srgbClr val="000066"/>
                </a:solidFill>
                <a:latin typeface="Arial" panose="020B0604020202020204" pitchFamily="34" charset="0"/>
              </a:rPr>
              <a:t>Costo mantenimiento</a:t>
            </a:r>
          </a:p>
          <a:p>
            <a:pPr algn="ctr" eaLnBrk="1" hangingPunct="1">
              <a:spcBef>
                <a:spcPct val="0"/>
              </a:spcBef>
              <a:buFontTx/>
              <a:buNone/>
            </a:pPr>
            <a:r>
              <a:rPr lang="es-ES_tradnl" altLang="es-PE" sz="1400">
                <a:solidFill>
                  <a:srgbClr val="000066"/>
                </a:solidFill>
                <a:latin typeface="Arial" panose="020B0604020202020204" pitchFamily="34" charset="0"/>
              </a:rPr>
              <a:t>preventivo</a:t>
            </a:r>
          </a:p>
        </p:txBody>
      </p:sp>
      <p:sp>
        <p:nvSpPr>
          <p:cNvPr id="39963" name="Rectangle 27"/>
          <p:cNvSpPr>
            <a:spLocks noChangeArrowheads="1"/>
          </p:cNvSpPr>
          <p:nvPr/>
        </p:nvSpPr>
        <p:spPr bwMode="auto">
          <a:xfrm>
            <a:off x="6696076" y="4535488"/>
            <a:ext cx="2646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400">
                <a:solidFill>
                  <a:srgbClr val="000066"/>
                </a:solidFill>
                <a:latin typeface="Arial" panose="020B0604020202020204" pitchFamily="34" charset="0"/>
              </a:rPr>
              <a:t>Costo mantenimiento correctivo</a:t>
            </a:r>
          </a:p>
        </p:txBody>
      </p:sp>
      <p:sp>
        <p:nvSpPr>
          <p:cNvPr id="39964" name="Rectangle 28"/>
          <p:cNvSpPr>
            <a:spLocks noChangeArrowheads="1"/>
          </p:cNvSpPr>
          <p:nvPr/>
        </p:nvSpPr>
        <p:spPr bwMode="auto">
          <a:xfrm>
            <a:off x="8893175" y="5227638"/>
            <a:ext cx="13017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400">
                <a:solidFill>
                  <a:srgbClr val="000066"/>
                </a:solidFill>
                <a:latin typeface="Arial" panose="020B0604020202020204" pitchFamily="34" charset="0"/>
              </a:rPr>
              <a:t>Nivel de</a:t>
            </a:r>
          </a:p>
          <a:p>
            <a:pPr algn="ctr" eaLnBrk="1" hangingPunct="1">
              <a:spcBef>
                <a:spcPct val="0"/>
              </a:spcBef>
              <a:buFontTx/>
              <a:buNone/>
            </a:pPr>
            <a:r>
              <a:rPr lang="es-ES_tradnl" altLang="es-PE" sz="1400">
                <a:solidFill>
                  <a:srgbClr val="000066"/>
                </a:solidFill>
                <a:latin typeface="Arial" panose="020B0604020202020204" pitchFamily="34" charset="0"/>
              </a:rPr>
              <a:t>actividad de</a:t>
            </a:r>
          </a:p>
          <a:p>
            <a:pPr algn="ctr" eaLnBrk="1" hangingPunct="1">
              <a:spcBef>
                <a:spcPct val="0"/>
              </a:spcBef>
              <a:buFontTx/>
              <a:buNone/>
            </a:pPr>
            <a:r>
              <a:rPr lang="es-ES_tradnl" altLang="es-PE" sz="1400">
                <a:solidFill>
                  <a:srgbClr val="000066"/>
                </a:solidFill>
                <a:latin typeface="Arial" panose="020B0604020202020204" pitchFamily="34" charset="0"/>
              </a:rPr>
              <a:t>mantenimiento</a:t>
            </a:r>
          </a:p>
        </p:txBody>
      </p:sp>
      <p:sp>
        <p:nvSpPr>
          <p:cNvPr id="39965" name="Oval 29"/>
          <p:cNvSpPr>
            <a:spLocks noChangeArrowheads="1"/>
          </p:cNvSpPr>
          <p:nvPr/>
        </p:nvSpPr>
        <p:spPr bwMode="auto">
          <a:xfrm>
            <a:off x="4967288" y="3201989"/>
            <a:ext cx="214312" cy="200025"/>
          </a:xfrm>
          <a:prstGeom prst="ellipse">
            <a:avLst/>
          </a:prstGeom>
          <a:solidFill>
            <a:srgbClr val="990033"/>
          </a:solidFill>
          <a:ln w="12700">
            <a:solidFill>
              <a:srgbClr val="990033"/>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1800">
              <a:latin typeface="Arial" panose="020B0604020202020204" pitchFamily="34" charset="0"/>
            </a:endParaRPr>
          </a:p>
        </p:txBody>
      </p:sp>
      <p:sp>
        <p:nvSpPr>
          <p:cNvPr id="39966" name="Rectangle 30"/>
          <p:cNvSpPr>
            <a:spLocks noChangeArrowheads="1"/>
          </p:cNvSpPr>
          <p:nvPr/>
        </p:nvSpPr>
        <p:spPr bwMode="auto">
          <a:xfrm>
            <a:off x="5078413" y="4881563"/>
            <a:ext cx="646112"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210" tIns="31542" rIns="64210" bIns="31542">
            <a:spAutoFit/>
          </a:bodyPr>
          <a:lstStyle>
            <a:lvl1pPr defTabSz="541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541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541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541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541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_tradnl" altLang="es-PE" sz="1400">
                <a:solidFill>
                  <a:srgbClr val="000066"/>
                </a:solidFill>
                <a:latin typeface="Arial" panose="020B0604020202020204" pitchFamily="34" charset="0"/>
              </a:rPr>
              <a:t>Sector</a:t>
            </a:r>
          </a:p>
        </p:txBody>
      </p:sp>
    </p:spTree>
    <p:extLst>
      <p:ext uri="{BB962C8B-B14F-4D97-AF65-F5344CB8AC3E}">
        <p14:creationId xmlns:p14="http://schemas.microsoft.com/office/powerpoint/2010/main" val="31954149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1999" cy="6857998"/>
          </a:xfrm>
          <a:prstGeom prst="rect">
            <a:avLst/>
          </a:prstGeom>
        </p:spPr>
      </p:pic>
      <p:sp>
        <p:nvSpPr>
          <p:cNvPr id="3" name="object 3"/>
          <p:cNvSpPr txBox="1">
            <a:spLocks noGrp="1"/>
          </p:cNvSpPr>
          <p:nvPr>
            <p:ph type="title"/>
          </p:nvPr>
        </p:nvSpPr>
        <p:spPr>
          <a:xfrm>
            <a:off x="609917" y="820673"/>
            <a:ext cx="5085080" cy="574040"/>
          </a:xfrm>
          <a:prstGeom prst="rect">
            <a:avLst/>
          </a:prstGeom>
        </p:spPr>
        <p:txBody>
          <a:bodyPr vert="horz" wrap="square" lIns="0" tIns="12700" rIns="0" bIns="0" rtlCol="0">
            <a:spAutoFit/>
          </a:bodyPr>
          <a:lstStyle/>
          <a:p>
            <a:pPr marL="12700">
              <a:lnSpc>
                <a:spcPct val="100000"/>
              </a:lnSpc>
              <a:spcBef>
                <a:spcPts val="100"/>
              </a:spcBef>
            </a:pPr>
            <a:r>
              <a:rPr sz="3600" u="sng" spc="-40" dirty="0"/>
              <a:t>Temario</a:t>
            </a:r>
            <a:r>
              <a:rPr sz="3600" u="sng" spc="160" dirty="0"/>
              <a:t> </a:t>
            </a:r>
            <a:r>
              <a:rPr sz="3600" u="sng" spc="30" dirty="0"/>
              <a:t>del</a:t>
            </a:r>
            <a:r>
              <a:rPr sz="3600" u="sng" spc="160" dirty="0"/>
              <a:t> </a:t>
            </a:r>
            <a:r>
              <a:rPr sz="3600" u="sng" spc="-25" dirty="0"/>
              <a:t>Programa</a:t>
            </a:r>
            <a:r>
              <a:rPr sz="3600" spc="-25" dirty="0"/>
              <a:t>:</a:t>
            </a:r>
            <a:endParaRPr sz="3600" dirty="0"/>
          </a:p>
        </p:txBody>
      </p:sp>
      <p:sp>
        <p:nvSpPr>
          <p:cNvPr id="4" name="object 4"/>
          <p:cNvSpPr txBox="1"/>
          <p:nvPr/>
        </p:nvSpPr>
        <p:spPr>
          <a:xfrm>
            <a:off x="928052" y="1613217"/>
            <a:ext cx="1071880" cy="2886688"/>
          </a:xfrm>
          <a:prstGeom prst="rect">
            <a:avLst/>
          </a:prstGeom>
        </p:spPr>
        <p:txBody>
          <a:bodyPr vert="horz" wrap="square" lIns="0" tIns="12700" rIns="0" bIns="0" rtlCol="0">
            <a:spAutoFit/>
          </a:bodyPr>
          <a:lstStyle/>
          <a:p>
            <a:pPr marL="12700">
              <a:lnSpc>
                <a:spcPct val="150000"/>
              </a:lnSpc>
              <a:spcBef>
                <a:spcPts val="100"/>
              </a:spcBef>
            </a:pPr>
            <a:r>
              <a:rPr sz="1800" spc="-15" dirty="0">
                <a:solidFill>
                  <a:srgbClr val="FFFFFF"/>
                </a:solidFill>
                <a:latin typeface="Lucida Sans Unicode"/>
                <a:cs typeface="Lucida Sans Unicode"/>
              </a:rPr>
              <a:t>Módulo</a:t>
            </a:r>
            <a:r>
              <a:rPr sz="1800" spc="55" dirty="0">
                <a:solidFill>
                  <a:srgbClr val="FFFFFF"/>
                </a:solidFill>
                <a:latin typeface="Lucida Sans Unicode"/>
                <a:cs typeface="Lucida Sans Unicode"/>
              </a:rPr>
              <a:t> </a:t>
            </a:r>
            <a:r>
              <a:rPr sz="1800" spc="-484" dirty="0">
                <a:solidFill>
                  <a:srgbClr val="FFFFFF"/>
                </a:solidFill>
                <a:latin typeface="Lucida Sans Unicode"/>
                <a:cs typeface="Lucida Sans Unicode"/>
              </a:rPr>
              <a:t>1</a:t>
            </a:r>
            <a:endParaRPr sz="1800" dirty="0">
              <a:latin typeface="Lucida Sans Unicode"/>
              <a:cs typeface="Lucida Sans Unicode"/>
            </a:endParaRPr>
          </a:p>
          <a:p>
            <a:pPr marL="12700">
              <a:lnSpc>
                <a:spcPct val="150000"/>
              </a:lnSpc>
              <a:spcBef>
                <a:spcPts val="5"/>
              </a:spcBef>
            </a:pPr>
            <a:r>
              <a:rPr sz="1800" spc="-15" dirty="0">
                <a:solidFill>
                  <a:srgbClr val="FFFFFF"/>
                </a:solidFill>
                <a:latin typeface="Lucida Sans Unicode"/>
                <a:cs typeface="Lucida Sans Unicode"/>
              </a:rPr>
              <a:t>Módulo</a:t>
            </a:r>
            <a:r>
              <a:rPr sz="1800" spc="25" dirty="0">
                <a:solidFill>
                  <a:srgbClr val="FFFFFF"/>
                </a:solidFill>
                <a:latin typeface="Lucida Sans Unicode"/>
                <a:cs typeface="Lucida Sans Unicode"/>
              </a:rPr>
              <a:t> </a:t>
            </a:r>
            <a:r>
              <a:rPr sz="1800" spc="-95" dirty="0">
                <a:solidFill>
                  <a:srgbClr val="FFFFFF"/>
                </a:solidFill>
                <a:latin typeface="Lucida Sans Unicode"/>
                <a:cs typeface="Lucida Sans Unicode"/>
              </a:rPr>
              <a:t>2</a:t>
            </a:r>
            <a:endParaRPr sz="1800" dirty="0">
              <a:latin typeface="Lucida Sans Unicode"/>
              <a:cs typeface="Lucida Sans Unicode"/>
            </a:endParaRPr>
          </a:p>
          <a:p>
            <a:pPr marL="12700">
              <a:lnSpc>
                <a:spcPct val="150000"/>
              </a:lnSpc>
            </a:pPr>
            <a:r>
              <a:rPr sz="1800" spc="-15" dirty="0">
                <a:solidFill>
                  <a:srgbClr val="FFFFFF"/>
                </a:solidFill>
                <a:latin typeface="Lucida Sans Unicode"/>
                <a:cs typeface="Lucida Sans Unicode"/>
              </a:rPr>
              <a:t>Módulo</a:t>
            </a:r>
            <a:r>
              <a:rPr sz="1800" spc="20" dirty="0">
                <a:solidFill>
                  <a:srgbClr val="FFFFFF"/>
                </a:solidFill>
                <a:latin typeface="Lucida Sans Unicode"/>
                <a:cs typeface="Lucida Sans Unicode"/>
              </a:rPr>
              <a:t> </a:t>
            </a:r>
            <a:r>
              <a:rPr sz="1800" spc="-105" dirty="0">
                <a:solidFill>
                  <a:srgbClr val="FFFFFF"/>
                </a:solidFill>
                <a:latin typeface="Lucida Sans Unicode"/>
                <a:cs typeface="Lucida Sans Unicode"/>
              </a:rPr>
              <a:t>3</a:t>
            </a:r>
            <a:endParaRPr sz="1800" dirty="0">
              <a:latin typeface="Lucida Sans Unicode"/>
              <a:cs typeface="Lucida Sans Unicode"/>
            </a:endParaRPr>
          </a:p>
          <a:p>
            <a:pPr marL="12700">
              <a:lnSpc>
                <a:spcPct val="150000"/>
              </a:lnSpc>
            </a:pPr>
            <a:r>
              <a:rPr sz="1800" spc="-15" dirty="0">
                <a:solidFill>
                  <a:srgbClr val="FFFFFF"/>
                </a:solidFill>
                <a:latin typeface="Lucida Sans Unicode"/>
                <a:cs typeface="Lucida Sans Unicode"/>
              </a:rPr>
              <a:t>Módulo</a:t>
            </a:r>
            <a:r>
              <a:rPr sz="1800" spc="20" dirty="0">
                <a:solidFill>
                  <a:srgbClr val="FFFFFF"/>
                </a:solidFill>
                <a:latin typeface="Lucida Sans Unicode"/>
                <a:cs typeface="Lucida Sans Unicode"/>
              </a:rPr>
              <a:t> </a:t>
            </a:r>
            <a:r>
              <a:rPr sz="1800" spc="-55" dirty="0">
                <a:solidFill>
                  <a:srgbClr val="FFFFFF"/>
                </a:solidFill>
                <a:latin typeface="Lucida Sans Unicode"/>
                <a:cs typeface="Lucida Sans Unicode"/>
              </a:rPr>
              <a:t>4</a:t>
            </a:r>
            <a:endParaRPr sz="1800" dirty="0">
              <a:latin typeface="Lucida Sans Unicode"/>
              <a:cs typeface="Lucida Sans Unicode"/>
            </a:endParaRPr>
          </a:p>
          <a:p>
            <a:pPr marL="12700">
              <a:lnSpc>
                <a:spcPct val="150000"/>
              </a:lnSpc>
            </a:pPr>
            <a:r>
              <a:rPr sz="1800" spc="-15" dirty="0">
                <a:solidFill>
                  <a:srgbClr val="FFFFFF"/>
                </a:solidFill>
                <a:latin typeface="Lucida Sans Unicode"/>
                <a:cs typeface="Lucida Sans Unicode"/>
              </a:rPr>
              <a:t>Módulo</a:t>
            </a:r>
            <a:r>
              <a:rPr sz="1800" spc="25" dirty="0">
                <a:solidFill>
                  <a:srgbClr val="FFFFFF"/>
                </a:solidFill>
                <a:latin typeface="Lucida Sans Unicode"/>
                <a:cs typeface="Lucida Sans Unicode"/>
              </a:rPr>
              <a:t> </a:t>
            </a:r>
            <a:r>
              <a:rPr sz="1800" spc="-114" dirty="0">
                <a:solidFill>
                  <a:srgbClr val="FFFFFF"/>
                </a:solidFill>
                <a:latin typeface="Lucida Sans Unicode"/>
                <a:cs typeface="Lucida Sans Unicode"/>
              </a:rPr>
              <a:t>5</a:t>
            </a:r>
            <a:endParaRPr sz="1800" dirty="0">
              <a:latin typeface="Lucida Sans Unicode"/>
              <a:cs typeface="Lucida Sans Unicode"/>
            </a:endParaRPr>
          </a:p>
          <a:p>
            <a:pPr marL="12700">
              <a:lnSpc>
                <a:spcPct val="150000"/>
              </a:lnSpc>
            </a:pPr>
            <a:r>
              <a:rPr sz="1800" spc="-15" dirty="0" err="1">
                <a:solidFill>
                  <a:srgbClr val="FFFFFF"/>
                </a:solidFill>
                <a:latin typeface="Lucida Sans Unicode"/>
                <a:cs typeface="Lucida Sans Unicode"/>
              </a:rPr>
              <a:t>Módulo</a:t>
            </a:r>
            <a:r>
              <a:rPr sz="1800" spc="30" dirty="0">
                <a:solidFill>
                  <a:srgbClr val="FFFFFF"/>
                </a:solidFill>
                <a:latin typeface="Lucida Sans Unicode"/>
                <a:cs typeface="Lucida Sans Unicode"/>
              </a:rPr>
              <a:t> </a:t>
            </a:r>
            <a:r>
              <a:rPr sz="1800" spc="-45" dirty="0" smtClean="0">
                <a:solidFill>
                  <a:srgbClr val="FFFFFF"/>
                </a:solidFill>
                <a:latin typeface="Lucida Sans Unicode"/>
                <a:cs typeface="Lucida Sans Unicode"/>
              </a:rPr>
              <a:t>6</a:t>
            </a:r>
            <a:endParaRPr lang="es-ES" sz="1800" spc="-45" dirty="0" smtClean="0">
              <a:solidFill>
                <a:srgbClr val="FFFFFF"/>
              </a:solidFill>
              <a:latin typeface="Lucida Sans Unicode"/>
              <a:cs typeface="Lucida Sans Unicode"/>
            </a:endParaRPr>
          </a:p>
          <a:p>
            <a:pPr marL="12700">
              <a:lnSpc>
                <a:spcPct val="150000"/>
              </a:lnSpc>
            </a:pPr>
            <a:r>
              <a:rPr lang="es-ES" spc="-45" dirty="0" smtClean="0">
                <a:solidFill>
                  <a:srgbClr val="FFFFFF"/>
                </a:solidFill>
                <a:latin typeface="Lucida Sans Unicode"/>
                <a:cs typeface="Lucida Sans Unicode"/>
              </a:rPr>
              <a:t>Módulo 7</a:t>
            </a:r>
            <a:endParaRPr sz="1800" dirty="0">
              <a:latin typeface="Lucida Sans Unicode"/>
              <a:cs typeface="Lucida Sans Unicode"/>
            </a:endParaRPr>
          </a:p>
        </p:txBody>
      </p:sp>
      <p:sp>
        <p:nvSpPr>
          <p:cNvPr id="5" name="object 5"/>
          <p:cNvSpPr txBox="1"/>
          <p:nvPr/>
        </p:nvSpPr>
        <p:spPr>
          <a:xfrm>
            <a:off x="2757170" y="1613217"/>
            <a:ext cx="367030" cy="2886688"/>
          </a:xfrm>
          <a:prstGeom prst="rect">
            <a:avLst/>
          </a:prstGeom>
        </p:spPr>
        <p:txBody>
          <a:bodyPr vert="horz" wrap="square" lIns="0" tIns="12700" rIns="0" bIns="0" rtlCol="0">
            <a:spAutoFit/>
          </a:bodyPr>
          <a:lstStyle/>
          <a:p>
            <a:pPr marL="12700">
              <a:lnSpc>
                <a:spcPct val="150000"/>
              </a:lnSpc>
              <a:spcBef>
                <a:spcPts val="100"/>
              </a:spcBef>
            </a:pPr>
            <a:r>
              <a:rPr sz="1800" spc="-210" dirty="0">
                <a:solidFill>
                  <a:srgbClr val="FFFFFF"/>
                </a:solidFill>
                <a:latin typeface="Lucida Sans Unicode"/>
                <a:cs typeface="Lucida Sans Unicode"/>
              </a:rPr>
              <a:t>:</a:t>
            </a:r>
            <a:endParaRPr sz="1800" dirty="0">
              <a:latin typeface="Lucida Sans Unicode"/>
              <a:cs typeface="Lucida Sans Unicode"/>
            </a:endParaRPr>
          </a:p>
          <a:p>
            <a:pPr marL="12700">
              <a:lnSpc>
                <a:spcPct val="150000"/>
              </a:lnSpc>
              <a:spcBef>
                <a:spcPts val="5"/>
              </a:spcBef>
            </a:pPr>
            <a:r>
              <a:rPr sz="1800" spc="-210" dirty="0">
                <a:solidFill>
                  <a:srgbClr val="FFFFFF"/>
                </a:solidFill>
                <a:latin typeface="Lucida Sans Unicode"/>
                <a:cs typeface="Lucida Sans Unicode"/>
              </a:rPr>
              <a:t>:</a:t>
            </a:r>
            <a:endParaRPr sz="1800" dirty="0">
              <a:latin typeface="Lucida Sans Unicode"/>
              <a:cs typeface="Lucida Sans Unicode"/>
            </a:endParaRPr>
          </a:p>
          <a:p>
            <a:pPr marL="12700">
              <a:lnSpc>
                <a:spcPct val="150000"/>
              </a:lnSpc>
            </a:pPr>
            <a:r>
              <a:rPr sz="1800" spc="-210" dirty="0">
                <a:solidFill>
                  <a:srgbClr val="FFFFFF"/>
                </a:solidFill>
                <a:latin typeface="Lucida Sans Unicode"/>
                <a:cs typeface="Lucida Sans Unicode"/>
              </a:rPr>
              <a:t>:</a:t>
            </a:r>
            <a:endParaRPr sz="1800" dirty="0">
              <a:latin typeface="Lucida Sans Unicode"/>
              <a:cs typeface="Lucida Sans Unicode"/>
            </a:endParaRPr>
          </a:p>
          <a:p>
            <a:pPr marL="12700">
              <a:lnSpc>
                <a:spcPct val="150000"/>
              </a:lnSpc>
            </a:pPr>
            <a:r>
              <a:rPr sz="1800" spc="-210" dirty="0">
                <a:solidFill>
                  <a:srgbClr val="FFFFFF"/>
                </a:solidFill>
                <a:latin typeface="Lucida Sans Unicode"/>
                <a:cs typeface="Lucida Sans Unicode"/>
              </a:rPr>
              <a:t>:</a:t>
            </a:r>
            <a:endParaRPr sz="1800" dirty="0">
              <a:latin typeface="Lucida Sans Unicode"/>
              <a:cs typeface="Lucida Sans Unicode"/>
            </a:endParaRPr>
          </a:p>
          <a:p>
            <a:pPr marL="12700">
              <a:lnSpc>
                <a:spcPct val="150000"/>
              </a:lnSpc>
            </a:pPr>
            <a:r>
              <a:rPr sz="1800" spc="-210" dirty="0">
                <a:solidFill>
                  <a:srgbClr val="FFFFFF"/>
                </a:solidFill>
                <a:latin typeface="Lucida Sans Unicode"/>
                <a:cs typeface="Lucida Sans Unicode"/>
              </a:rPr>
              <a:t>:</a:t>
            </a:r>
            <a:endParaRPr sz="1800" dirty="0">
              <a:latin typeface="Lucida Sans Unicode"/>
              <a:cs typeface="Lucida Sans Unicode"/>
            </a:endParaRPr>
          </a:p>
          <a:p>
            <a:pPr marL="12700">
              <a:lnSpc>
                <a:spcPct val="150000"/>
              </a:lnSpc>
            </a:pPr>
            <a:r>
              <a:rPr sz="1800" spc="-210" dirty="0" smtClean="0">
                <a:solidFill>
                  <a:srgbClr val="FFFFFF"/>
                </a:solidFill>
                <a:latin typeface="Lucida Sans Unicode"/>
                <a:cs typeface="Lucida Sans Unicode"/>
              </a:rPr>
              <a:t>:</a:t>
            </a:r>
            <a:endParaRPr lang="es-ES" sz="1800" spc="-210" dirty="0" smtClean="0">
              <a:solidFill>
                <a:srgbClr val="FFFFFF"/>
              </a:solidFill>
              <a:latin typeface="Lucida Sans Unicode"/>
              <a:cs typeface="Lucida Sans Unicode"/>
            </a:endParaRPr>
          </a:p>
          <a:p>
            <a:pPr marL="12700">
              <a:lnSpc>
                <a:spcPct val="150000"/>
              </a:lnSpc>
            </a:pPr>
            <a:r>
              <a:rPr lang="es-ES" spc="-210" dirty="0">
                <a:solidFill>
                  <a:srgbClr val="FFFFFF"/>
                </a:solidFill>
                <a:latin typeface="Lucida Sans Unicode"/>
                <a:cs typeface="Lucida Sans Unicode"/>
              </a:rPr>
              <a:t>:</a:t>
            </a:r>
            <a:endParaRPr sz="1800" dirty="0">
              <a:latin typeface="Lucida Sans Unicode"/>
              <a:cs typeface="Lucida Sans Unicode"/>
            </a:endParaRPr>
          </a:p>
        </p:txBody>
      </p:sp>
      <p:sp>
        <p:nvSpPr>
          <p:cNvPr id="6" name="object 6"/>
          <p:cNvSpPr txBox="1"/>
          <p:nvPr/>
        </p:nvSpPr>
        <p:spPr>
          <a:xfrm>
            <a:off x="3429000" y="1613217"/>
            <a:ext cx="7619999" cy="2921313"/>
          </a:xfrm>
          <a:prstGeom prst="rect">
            <a:avLst/>
          </a:prstGeom>
        </p:spPr>
        <p:txBody>
          <a:bodyPr vert="horz" wrap="square" lIns="0" tIns="12700" rIns="0" bIns="0" rtlCol="0">
            <a:spAutoFit/>
          </a:bodyPr>
          <a:lstStyle/>
          <a:p>
            <a:pPr marL="12700" marR="5080">
              <a:lnSpc>
                <a:spcPct val="150000"/>
              </a:lnSpc>
              <a:spcBef>
                <a:spcPts val="100"/>
              </a:spcBef>
            </a:pPr>
            <a:r>
              <a:rPr lang="es-ES" sz="1800" spc="-10" dirty="0" smtClean="0">
                <a:solidFill>
                  <a:srgbClr val="FFFFFF"/>
                </a:solidFill>
                <a:latin typeface="Lucida Sans Unicode"/>
                <a:cs typeface="Lucida Sans Unicode"/>
              </a:rPr>
              <a:t>Estrategias de Optimización y Tendencias del mantenimiento</a:t>
            </a:r>
            <a:r>
              <a:rPr sz="1800" spc="-555" dirty="0" smtClean="0">
                <a:solidFill>
                  <a:srgbClr val="FFFFFF"/>
                </a:solidFill>
                <a:latin typeface="Lucida Sans Unicode"/>
                <a:cs typeface="Lucida Sans Unicode"/>
              </a:rPr>
              <a:t> </a:t>
            </a:r>
            <a:r>
              <a:rPr lang="es-ES" sz="1800" spc="-10" dirty="0" smtClean="0">
                <a:solidFill>
                  <a:srgbClr val="FFFFFF"/>
                </a:solidFill>
                <a:latin typeface="Lucida Sans Unicode"/>
                <a:cs typeface="Lucida Sans Unicode"/>
              </a:rPr>
              <a:t>Planificación y Programación de Mantenimiento I</a:t>
            </a:r>
            <a:endParaRPr sz="1800" dirty="0">
              <a:latin typeface="Lucida Sans Unicode"/>
              <a:cs typeface="Lucida Sans Unicode"/>
            </a:endParaRPr>
          </a:p>
          <a:p>
            <a:pPr marL="12700" marR="1914525">
              <a:lnSpc>
                <a:spcPct val="150000"/>
              </a:lnSpc>
              <a:spcBef>
                <a:spcPts val="5"/>
              </a:spcBef>
            </a:pPr>
            <a:r>
              <a:rPr lang="es-ES" spc="-10" dirty="0">
                <a:solidFill>
                  <a:srgbClr val="FFFFFF"/>
                </a:solidFill>
                <a:latin typeface="Lucida Sans Unicode"/>
                <a:cs typeface="Lucida Sans Unicode"/>
              </a:rPr>
              <a:t>Planificación y Programación de </a:t>
            </a:r>
            <a:r>
              <a:rPr lang="es-ES" spc="-10" dirty="0" smtClean="0">
                <a:solidFill>
                  <a:srgbClr val="FFFFFF"/>
                </a:solidFill>
                <a:latin typeface="Lucida Sans Unicode"/>
                <a:cs typeface="Lucida Sans Unicode"/>
              </a:rPr>
              <a:t>Mantenimiento II</a:t>
            </a:r>
          </a:p>
          <a:p>
            <a:pPr marL="12700" marR="1914525">
              <a:lnSpc>
                <a:spcPct val="150000"/>
              </a:lnSpc>
              <a:spcBef>
                <a:spcPts val="5"/>
              </a:spcBef>
            </a:pPr>
            <a:r>
              <a:rPr lang="es-ES" sz="1800" spc="-10" dirty="0" smtClean="0">
                <a:solidFill>
                  <a:srgbClr val="FFFFFF"/>
                </a:solidFill>
                <a:latin typeface="Lucida Sans Unicode"/>
                <a:cs typeface="Lucida Sans Unicode"/>
              </a:rPr>
              <a:t>Gestión del Stock de Repuestos</a:t>
            </a:r>
          </a:p>
          <a:p>
            <a:pPr marL="12700" marR="1914525">
              <a:lnSpc>
                <a:spcPct val="150000"/>
              </a:lnSpc>
              <a:spcBef>
                <a:spcPts val="5"/>
              </a:spcBef>
            </a:pPr>
            <a:r>
              <a:rPr lang="es-ES" spc="-10" dirty="0" smtClean="0">
                <a:solidFill>
                  <a:srgbClr val="FFFFFF"/>
                </a:solidFill>
                <a:latin typeface="Lucida Sans Unicode"/>
                <a:cs typeface="Lucida Sans Unicode"/>
              </a:rPr>
              <a:t>Gestión de Paradas de Planta</a:t>
            </a:r>
          </a:p>
          <a:p>
            <a:pPr marL="12700" marR="1914525">
              <a:lnSpc>
                <a:spcPct val="150000"/>
              </a:lnSpc>
              <a:spcBef>
                <a:spcPts val="5"/>
              </a:spcBef>
            </a:pPr>
            <a:r>
              <a:rPr lang="es-ES" sz="1800" spc="-10" dirty="0" smtClean="0">
                <a:solidFill>
                  <a:srgbClr val="FFFFFF"/>
                </a:solidFill>
                <a:latin typeface="Lucida Sans Unicode"/>
                <a:cs typeface="Lucida Sans Unicode"/>
              </a:rPr>
              <a:t>Costos y Presupuestos</a:t>
            </a:r>
          </a:p>
          <a:p>
            <a:pPr marL="12700" marR="1914525">
              <a:lnSpc>
                <a:spcPct val="150000"/>
              </a:lnSpc>
              <a:spcBef>
                <a:spcPts val="5"/>
              </a:spcBef>
            </a:pPr>
            <a:r>
              <a:rPr lang="es-ES" spc="-10" dirty="0" smtClean="0">
                <a:solidFill>
                  <a:srgbClr val="FFFFFF"/>
                </a:solidFill>
                <a:latin typeface="Lucida Sans Unicode"/>
                <a:cs typeface="Lucida Sans Unicode"/>
              </a:rPr>
              <a:t>Control y Gestión de Indicadores de Mantenimiento</a:t>
            </a:r>
            <a:endParaRPr sz="1800" dirty="0">
              <a:latin typeface="Lucida Sans Unicode"/>
              <a:cs typeface="Lucida Sans Unicode"/>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1 Título"/>
          <p:cNvSpPr>
            <a:spLocks noGrp="1"/>
          </p:cNvSpPr>
          <p:nvPr>
            <p:ph type="title"/>
          </p:nvPr>
        </p:nvSpPr>
        <p:spPr>
          <a:xfrm>
            <a:off x="914400" y="1"/>
            <a:ext cx="9296400" cy="984885"/>
          </a:xfrm>
        </p:spPr>
        <p:txBody>
          <a:bodyPr/>
          <a:lstStyle/>
          <a:p>
            <a:r>
              <a:rPr lang="es-PE" altLang="es-PE" sz="3200" b="1" dirty="0">
                <a:solidFill>
                  <a:schemeClr val="tx1"/>
                </a:solidFill>
              </a:rPr>
              <a:t>Mantenimiento de clase mundial</a:t>
            </a:r>
            <a:br>
              <a:rPr lang="es-PE" altLang="es-PE" sz="3200" b="1" dirty="0">
                <a:solidFill>
                  <a:schemeClr val="tx1"/>
                </a:solidFill>
              </a:rPr>
            </a:br>
            <a:r>
              <a:rPr lang="es-PE" altLang="es-PE" sz="3200" b="1" dirty="0">
                <a:solidFill>
                  <a:schemeClr val="tx1"/>
                </a:solidFill>
              </a:rPr>
              <a:t>(</a:t>
            </a:r>
            <a:r>
              <a:rPr lang="es-PE" altLang="es-PE" sz="3200" b="1" dirty="0" err="1">
                <a:solidFill>
                  <a:schemeClr val="tx1"/>
                </a:solidFill>
              </a:rPr>
              <a:t>World</a:t>
            </a:r>
            <a:r>
              <a:rPr lang="es-PE" altLang="es-PE" sz="3200" b="1" dirty="0">
                <a:solidFill>
                  <a:schemeClr val="tx1"/>
                </a:solidFill>
              </a:rPr>
              <a:t> </a:t>
            </a:r>
            <a:r>
              <a:rPr lang="es-PE" altLang="es-PE" sz="3200" b="1" dirty="0" err="1">
                <a:solidFill>
                  <a:schemeClr val="tx1"/>
                </a:solidFill>
              </a:rPr>
              <a:t>Class</a:t>
            </a:r>
            <a:r>
              <a:rPr lang="es-PE" altLang="es-PE" sz="3200" b="1" dirty="0">
                <a:solidFill>
                  <a:schemeClr val="tx1"/>
                </a:solidFill>
              </a:rPr>
              <a:t> </a:t>
            </a:r>
            <a:r>
              <a:rPr lang="es-PE" altLang="es-PE" sz="3200" b="1" dirty="0" err="1">
                <a:solidFill>
                  <a:schemeClr val="tx1"/>
                </a:solidFill>
              </a:rPr>
              <a:t>Maintenance</a:t>
            </a:r>
            <a:r>
              <a:rPr lang="es-PE" altLang="es-PE" sz="3200" b="1" dirty="0">
                <a:solidFill>
                  <a:schemeClr val="tx1"/>
                </a:solidFill>
              </a:rPr>
              <a:t>, WCM)</a:t>
            </a:r>
          </a:p>
        </p:txBody>
      </p:sp>
      <p:sp>
        <p:nvSpPr>
          <p:cNvPr id="4" name="3 CuadroTexto"/>
          <p:cNvSpPr txBox="1"/>
          <p:nvPr/>
        </p:nvSpPr>
        <p:spPr>
          <a:xfrm>
            <a:off x="990600" y="1225550"/>
            <a:ext cx="9144000" cy="5632450"/>
          </a:xfrm>
          <a:prstGeom prst="rect">
            <a:avLst/>
          </a:prstGeom>
          <a:noFill/>
        </p:spPr>
        <p:txBody>
          <a:bodyPr>
            <a:spAutoFit/>
          </a:bodyPr>
          <a:lstStyle/>
          <a:p>
            <a:pPr marL="179388" algn="just">
              <a:defRPr/>
            </a:pPr>
            <a:r>
              <a:rPr lang="es-PE" dirty="0">
                <a:solidFill>
                  <a:schemeClr val="bg1"/>
                </a:solidFill>
                <a:latin typeface="Arial" charset="0"/>
              </a:rPr>
              <a:t> </a:t>
            </a:r>
            <a:r>
              <a:rPr lang="es-PE" sz="2400" dirty="0">
                <a:latin typeface="Arial" charset="0"/>
              </a:rPr>
              <a:t>Es el anhelo de las áreas de mantenimiento, definido como el mantenimiento sin desperdicio, en el cual éste es la diferencia entre la manera como se realizan las diferentes acciones en la actualidad y como se deben hacer con un nivel óptimo.</a:t>
            </a:r>
          </a:p>
          <a:p>
            <a:pPr marL="179388" indent="-179388" algn="just">
              <a:defRPr/>
            </a:pPr>
            <a:endParaRPr lang="es-PE" sz="2400" dirty="0">
              <a:latin typeface="Arial" charset="0"/>
            </a:endParaRPr>
          </a:p>
          <a:p>
            <a:pPr marL="179388" algn="just">
              <a:defRPr/>
            </a:pPr>
            <a:r>
              <a:rPr lang="es-PE" sz="2400" dirty="0">
                <a:latin typeface="Arial" charset="0"/>
              </a:rPr>
              <a:t>Se basa en anticiparse a lo que suceda en el futuro, y su función básica es convertir toda clase de reparación o modificación en actividades planeadas que eviten fallas a toda costa. Una organización de clase mundial no solo se basa en el hacer, también en el pensar (</a:t>
            </a:r>
            <a:r>
              <a:rPr lang="es-PE" sz="2400" dirty="0" err="1">
                <a:latin typeface="Arial" charset="0"/>
              </a:rPr>
              <a:t>Idhammar</a:t>
            </a:r>
            <a:r>
              <a:rPr lang="es-PE" sz="2400" dirty="0">
                <a:latin typeface="Arial" charset="0"/>
              </a:rPr>
              <a:t> 1997).</a:t>
            </a:r>
          </a:p>
          <a:p>
            <a:pPr marL="179388" indent="-179388" algn="just">
              <a:defRPr/>
            </a:pPr>
            <a:endParaRPr lang="es-PE" sz="2400" dirty="0">
              <a:latin typeface="Arial" charset="0"/>
            </a:endParaRPr>
          </a:p>
          <a:p>
            <a:pPr marL="179388" lvl="1" algn="just">
              <a:defRPr/>
            </a:pPr>
            <a:r>
              <a:rPr lang="es-PE" sz="2400" dirty="0">
                <a:latin typeface="Arial" charset="0"/>
              </a:rPr>
              <a:t>Exige cambio en la actitud y de la cultura de la organización. Alto nivel de prevención y planeación soportado por un adecuado sistema gerencial de información de mantenimiento.</a:t>
            </a:r>
          </a:p>
          <a:p>
            <a:pPr marL="179388" indent="-179388">
              <a:defRPr/>
            </a:pPr>
            <a:endParaRPr lang="es-PE" sz="2400" dirty="0">
              <a:latin typeface="Arial" charset="0"/>
            </a:endParaRPr>
          </a:p>
        </p:txBody>
      </p:sp>
    </p:spTree>
    <p:extLst>
      <p:ext uri="{BB962C8B-B14F-4D97-AF65-F5344CB8AC3E}">
        <p14:creationId xmlns:p14="http://schemas.microsoft.com/office/powerpoint/2010/main" val="37635717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588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84403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uadroTexto 2"/>
          <p:cNvSpPr txBox="1">
            <a:spLocks noChangeArrowheads="1"/>
          </p:cNvSpPr>
          <p:nvPr/>
        </p:nvSpPr>
        <p:spPr bwMode="auto">
          <a:xfrm>
            <a:off x="1219200" y="457200"/>
            <a:ext cx="8424863"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endParaRPr lang="es-PE" altLang="es-PE" sz="1800" b="1" dirty="0">
              <a:solidFill>
                <a:schemeClr val="bg1"/>
              </a:solidFill>
              <a:latin typeface="Arial" panose="020B0604020202020204" pitchFamily="34" charset="0"/>
            </a:endParaRPr>
          </a:p>
          <a:p>
            <a:pPr algn="just">
              <a:spcBef>
                <a:spcPct val="0"/>
              </a:spcBef>
              <a:buFontTx/>
              <a:buNone/>
            </a:pPr>
            <a:r>
              <a:rPr lang="es-PE" altLang="es-PE" sz="1800" b="1" dirty="0">
                <a:solidFill>
                  <a:srgbClr val="FF0000"/>
                </a:solidFill>
                <a:latin typeface="Arial" panose="020B0604020202020204" pitchFamily="34" charset="0"/>
              </a:rPr>
              <a:t>EL BALANCED SCORECARD (BSC) O SISTEMA BALANCEADO DE</a:t>
            </a:r>
          </a:p>
          <a:p>
            <a:pPr algn="just">
              <a:spcBef>
                <a:spcPct val="0"/>
              </a:spcBef>
              <a:buFontTx/>
              <a:buNone/>
            </a:pPr>
            <a:r>
              <a:rPr lang="es-PE" altLang="es-PE" sz="1800" b="1" dirty="0">
                <a:solidFill>
                  <a:srgbClr val="FF0000"/>
                </a:solidFill>
                <a:latin typeface="Arial" panose="020B0604020202020204" pitchFamily="34" charset="0"/>
              </a:rPr>
              <a:t>INDICADORES DE GESTIÓN</a:t>
            </a:r>
          </a:p>
          <a:p>
            <a:pPr algn="just">
              <a:spcBef>
                <a:spcPct val="0"/>
              </a:spcBef>
              <a:buFontTx/>
              <a:buNone/>
            </a:pPr>
            <a:endParaRPr lang="es-PE" altLang="es-PE" sz="1800" b="1" dirty="0">
              <a:solidFill>
                <a:srgbClr val="FF0000"/>
              </a:solidFill>
              <a:latin typeface="Arial" panose="020B0604020202020204" pitchFamily="34" charset="0"/>
            </a:endParaRPr>
          </a:p>
          <a:p>
            <a:pPr algn="just">
              <a:spcBef>
                <a:spcPct val="0"/>
              </a:spcBef>
              <a:buFontTx/>
              <a:buNone/>
            </a:pPr>
            <a:r>
              <a:rPr lang="es-ES" altLang="es-PE" sz="1800" dirty="0">
                <a:latin typeface="Arial" panose="020B0604020202020204" pitchFamily="34" charset="0"/>
              </a:rPr>
              <a:t>El </a:t>
            </a:r>
            <a:r>
              <a:rPr lang="es-ES" altLang="es-PE" sz="1800" dirty="0" err="1">
                <a:latin typeface="Arial" panose="020B0604020202020204" pitchFamily="34" charset="0"/>
              </a:rPr>
              <a:t>Balanced</a:t>
            </a:r>
            <a:r>
              <a:rPr lang="es-ES" altLang="es-PE" sz="1800" dirty="0">
                <a:latin typeface="Arial" panose="020B0604020202020204" pitchFamily="34" charset="0"/>
              </a:rPr>
              <a:t> </a:t>
            </a:r>
            <a:r>
              <a:rPr lang="es-ES" altLang="es-PE" sz="1800" dirty="0" err="1">
                <a:latin typeface="Arial" panose="020B0604020202020204" pitchFamily="34" charset="0"/>
              </a:rPr>
              <a:t>Scorecard</a:t>
            </a:r>
            <a:r>
              <a:rPr lang="es-ES" altLang="es-PE" sz="1800" dirty="0">
                <a:latin typeface="Arial" panose="020B0604020202020204" pitchFamily="34" charset="0"/>
              </a:rPr>
              <a:t> BSC es un enfoque multidimensional para medir el rendimiento corporativo de una empresa, en donde el desempeño organizacional es visto desde cuatro perspectivas: Financiera, Cliente, Procesos internos y Aprendizaje e innovación.</a:t>
            </a:r>
            <a:endParaRPr lang="es-PE" altLang="es-PE" sz="1800" dirty="0">
              <a:latin typeface="Arial" panose="020B0604020202020204" pitchFamily="34" charset="0"/>
            </a:endParaRPr>
          </a:p>
          <a:p>
            <a:pPr algn="just">
              <a:spcBef>
                <a:spcPct val="0"/>
              </a:spcBef>
              <a:buFontTx/>
              <a:buNone/>
            </a:pPr>
            <a:r>
              <a:rPr lang="es-ES" altLang="es-PE" sz="1800" dirty="0">
                <a:latin typeface="Arial" panose="020B0604020202020204" pitchFamily="34" charset="0"/>
              </a:rPr>
              <a:t>Generalmente depende de</a:t>
            </a:r>
            <a:r>
              <a:rPr lang="es-ES" altLang="es-PE" sz="1800" dirty="0" smtClean="0">
                <a:latin typeface="Arial" panose="020B0604020202020204" pitchFamily="34" charset="0"/>
              </a:rPr>
              <a:t>:</a:t>
            </a:r>
          </a:p>
          <a:p>
            <a:pPr algn="just">
              <a:spcBef>
                <a:spcPct val="0"/>
              </a:spcBef>
              <a:buFontTx/>
              <a:buNone/>
            </a:pPr>
            <a:endParaRPr lang="es-ES" altLang="es-PE" sz="1800" dirty="0">
              <a:latin typeface="Arial" panose="020B0604020202020204" pitchFamily="34" charset="0"/>
            </a:endParaRPr>
          </a:p>
          <a:p>
            <a:pPr algn="just">
              <a:spcBef>
                <a:spcPct val="0"/>
              </a:spcBef>
              <a:buFontTx/>
              <a:buNone/>
            </a:pPr>
            <a:r>
              <a:rPr lang="es-ES" altLang="es-PE" sz="1800" dirty="0">
                <a:solidFill>
                  <a:srgbClr val="FF0000"/>
                </a:solidFill>
                <a:latin typeface="Arial" panose="020B0604020202020204" pitchFamily="34" charset="0"/>
              </a:rPr>
              <a:t>La perspectiva del Accionista</a:t>
            </a:r>
            <a:r>
              <a:rPr lang="es-ES" altLang="es-PE" sz="1800" dirty="0">
                <a:solidFill>
                  <a:schemeClr val="bg1"/>
                </a:solidFill>
                <a:latin typeface="Arial" panose="020B0604020202020204" pitchFamily="34" charset="0"/>
              </a:rPr>
              <a:t> expresada como metas financieras (utilidades</a:t>
            </a:r>
          </a:p>
          <a:p>
            <a:pPr algn="just">
              <a:spcBef>
                <a:spcPct val="0"/>
              </a:spcBef>
              <a:buFontTx/>
              <a:buNone/>
            </a:pPr>
            <a:r>
              <a:rPr lang="es-ES" altLang="es-PE" sz="1800" dirty="0">
                <a:latin typeface="Arial" panose="020B0604020202020204" pitchFamily="34" charset="0"/>
              </a:rPr>
              <a:t>sobre el capital, utilidades sobre los activos netos, rendimientos, y otros).</a:t>
            </a:r>
          </a:p>
          <a:p>
            <a:pPr algn="just">
              <a:spcBef>
                <a:spcPct val="0"/>
              </a:spcBef>
              <a:buFontTx/>
              <a:buNone/>
            </a:pPr>
            <a:r>
              <a:rPr lang="es-ES" altLang="es-PE" sz="1800" dirty="0">
                <a:solidFill>
                  <a:srgbClr val="FF0000"/>
                </a:solidFill>
                <a:latin typeface="Arial" panose="020B0604020202020204" pitchFamily="34" charset="0"/>
              </a:rPr>
              <a:t>La perspectiva del Cliente,</a:t>
            </a:r>
            <a:r>
              <a:rPr lang="es-ES" altLang="es-PE" sz="1800" dirty="0">
                <a:solidFill>
                  <a:schemeClr val="bg1"/>
                </a:solidFill>
                <a:latin typeface="Arial" panose="020B0604020202020204" pitchFamily="34" charset="0"/>
              </a:rPr>
              <a:t> es expresada como metas del cliente (participación </a:t>
            </a:r>
            <a:r>
              <a:rPr lang="es-ES" altLang="es-PE" sz="1800" dirty="0">
                <a:latin typeface="Arial" panose="020B0604020202020204" pitchFamily="34" charset="0"/>
              </a:rPr>
              <a:t>en el mercado, número de quejas o devoluciones, y otros).</a:t>
            </a:r>
          </a:p>
          <a:p>
            <a:pPr algn="just">
              <a:spcBef>
                <a:spcPct val="0"/>
              </a:spcBef>
              <a:buFontTx/>
              <a:buNone/>
            </a:pPr>
            <a:r>
              <a:rPr lang="es-ES" altLang="es-PE" sz="1800" dirty="0">
                <a:solidFill>
                  <a:srgbClr val="FF0000"/>
                </a:solidFill>
                <a:latin typeface="Arial" panose="020B0604020202020204" pitchFamily="34" charset="0"/>
              </a:rPr>
              <a:t>La perspectiva Interna de la Organización o de Procesos Internos</a:t>
            </a:r>
            <a:r>
              <a:rPr lang="es-ES" altLang="es-PE" sz="1800" dirty="0">
                <a:solidFill>
                  <a:schemeClr val="bg1"/>
                </a:solidFill>
                <a:latin typeface="Arial" panose="020B0604020202020204" pitchFamily="34" charset="0"/>
              </a:rPr>
              <a:t>, es expresada</a:t>
            </a:r>
          </a:p>
          <a:p>
            <a:pPr algn="just">
              <a:spcBef>
                <a:spcPct val="0"/>
              </a:spcBef>
              <a:buFontTx/>
              <a:buNone/>
            </a:pPr>
            <a:r>
              <a:rPr lang="es-ES" altLang="es-PE" sz="1800" dirty="0">
                <a:latin typeface="Arial" panose="020B0604020202020204" pitchFamily="34" charset="0"/>
              </a:rPr>
              <a:t>como metas operacionales del proceso (tiempo de entrega de pedidos, tiempo  del ciclo de desarrollo del producto, costos por unidad de producción</a:t>
            </a:r>
            <a:r>
              <a:rPr lang="es-ES" altLang="es-PE" sz="1800" dirty="0">
                <a:solidFill>
                  <a:schemeClr val="bg1"/>
                </a:solidFill>
                <a:latin typeface="Arial" panose="020B0604020202020204" pitchFamily="34" charset="0"/>
              </a:rPr>
              <a:t>, y otros).</a:t>
            </a:r>
          </a:p>
          <a:p>
            <a:pPr algn="just">
              <a:spcBef>
                <a:spcPct val="0"/>
              </a:spcBef>
              <a:buFontTx/>
              <a:buNone/>
            </a:pPr>
            <a:r>
              <a:rPr lang="es-ES" altLang="es-PE" sz="1800" dirty="0">
                <a:solidFill>
                  <a:srgbClr val="FF0000"/>
                </a:solidFill>
                <a:latin typeface="Arial" panose="020B0604020202020204" pitchFamily="34" charset="0"/>
              </a:rPr>
              <a:t>La perspectiva de Aprendizaje y Crecimiento</a:t>
            </a:r>
            <a:r>
              <a:rPr lang="es-ES" altLang="es-PE" sz="1800" dirty="0">
                <a:solidFill>
                  <a:schemeClr val="bg1"/>
                </a:solidFill>
                <a:latin typeface="Arial" panose="020B0604020202020204" pitchFamily="34" charset="0"/>
              </a:rPr>
              <a:t>, es expresada como metas de</a:t>
            </a:r>
          </a:p>
          <a:p>
            <a:pPr algn="just">
              <a:spcBef>
                <a:spcPct val="0"/>
              </a:spcBef>
              <a:buFontTx/>
              <a:buNone/>
            </a:pPr>
            <a:r>
              <a:rPr lang="es-ES" altLang="es-PE" sz="1800" dirty="0">
                <a:latin typeface="Arial" panose="020B0604020202020204" pitchFamily="34" charset="0"/>
              </a:rPr>
              <a:t>aprendizaje e innovación (número de personas capacitadas, porcentaje de</a:t>
            </a:r>
          </a:p>
          <a:p>
            <a:pPr algn="just">
              <a:spcBef>
                <a:spcPct val="0"/>
              </a:spcBef>
              <a:buFontTx/>
              <a:buNone/>
            </a:pPr>
            <a:r>
              <a:rPr lang="es-PE" altLang="es-PE" sz="1800" dirty="0">
                <a:latin typeface="Arial" panose="020B0604020202020204" pitchFamily="34" charset="0"/>
              </a:rPr>
              <a:t>puestos ocupados desde dentro, período entre rotaciones de trabajo, número de</a:t>
            </a:r>
          </a:p>
          <a:p>
            <a:pPr algn="just">
              <a:spcBef>
                <a:spcPct val="0"/>
              </a:spcBef>
              <a:buFontTx/>
              <a:buNone/>
            </a:pPr>
            <a:r>
              <a:rPr lang="es-ES" altLang="es-PE" sz="1800" dirty="0">
                <a:latin typeface="Arial" panose="020B0604020202020204" pitchFamily="34" charset="0"/>
              </a:rPr>
              <a:t>innovaciones en productos o procesos al año, y otros).</a:t>
            </a:r>
            <a:endParaRPr lang="es-PE" altLang="es-PE" sz="1800" dirty="0">
              <a:latin typeface="Arial" panose="020B0604020202020204" pitchFamily="34" charset="0"/>
            </a:endParaRPr>
          </a:p>
        </p:txBody>
      </p:sp>
    </p:spTree>
    <p:extLst>
      <p:ext uri="{BB962C8B-B14F-4D97-AF65-F5344CB8AC3E}">
        <p14:creationId xmlns:p14="http://schemas.microsoft.com/office/powerpoint/2010/main" val="40617218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04800" y="990600"/>
            <a:ext cx="9452490" cy="5486400"/>
          </a:xfrm>
          <a:prstGeom prst="rect">
            <a:avLst/>
          </a:prstGeom>
        </p:spPr>
      </p:pic>
    </p:spTree>
    <p:extLst>
      <p:ext uri="{BB962C8B-B14F-4D97-AF65-F5344CB8AC3E}">
        <p14:creationId xmlns:p14="http://schemas.microsoft.com/office/powerpoint/2010/main" val="19272699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6614"/>
            <a:ext cx="9144000" cy="602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900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1 Título"/>
          <p:cNvSpPr>
            <a:spLocks noGrp="1"/>
          </p:cNvSpPr>
          <p:nvPr>
            <p:ph type="title"/>
          </p:nvPr>
        </p:nvSpPr>
        <p:spPr>
          <a:xfrm>
            <a:off x="457200" y="228600"/>
            <a:ext cx="9144000" cy="738664"/>
          </a:xfrm>
        </p:spPr>
        <p:txBody>
          <a:bodyPr/>
          <a:lstStyle/>
          <a:p>
            <a:r>
              <a:rPr lang="es-PE" altLang="es-PE" sz="2400" b="1" dirty="0">
                <a:solidFill>
                  <a:schemeClr val="tx1"/>
                </a:solidFill>
                <a:latin typeface="Arial" panose="020B0604020202020204" pitchFamily="34" charset="0"/>
                <a:cs typeface="Arial" panose="020B0604020202020204" pitchFamily="34" charset="0"/>
              </a:rPr>
              <a:t>Mantenimiento de clase </a:t>
            </a:r>
            <a:r>
              <a:rPr lang="es-PE" altLang="es-PE" sz="2400" b="1" dirty="0" smtClean="0">
                <a:solidFill>
                  <a:schemeClr val="tx1"/>
                </a:solidFill>
                <a:latin typeface="Arial" panose="020B0604020202020204" pitchFamily="34" charset="0"/>
                <a:cs typeface="Arial" panose="020B0604020202020204" pitchFamily="34" charset="0"/>
              </a:rPr>
              <a:t>mundial (</a:t>
            </a:r>
            <a:r>
              <a:rPr lang="es-PE" altLang="es-PE" sz="2400" b="1" dirty="0" err="1" smtClean="0">
                <a:solidFill>
                  <a:schemeClr val="tx1"/>
                </a:solidFill>
                <a:latin typeface="Arial" panose="020B0604020202020204" pitchFamily="34" charset="0"/>
                <a:cs typeface="Arial" panose="020B0604020202020204" pitchFamily="34" charset="0"/>
              </a:rPr>
              <a:t>World</a:t>
            </a:r>
            <a:r>
              <a:rPr lang="es-PE" altLang="es-PE" sz="2400" b="1" dirty="0" smtClean="0">
                <a:solidFill>
                  <a:schemeClr val="tx1"/>
                </a:solidFill>
                <a:latin typeface="Arial" panose="020B0604020202020204" pitchFamily="34" charset="0"/>
                <a:cs typeface="Arial" panose="020B0604020202020204" pitchFamily="34" charset="0"/>
              </a:rPr>
              <a:t> </a:t>
            </a:r>
            <a:r>
              <a:rPr lang="es-PE" altLang="es-PE" sz="2400" b="1" dirty="0" err="1">
                <a:solidFill>
                  <a:schemeClr val="tx1"/>
                </a:solidFill>
                <a:latin typeface="Arial" panose="020B0604020202020204" pitchFamily="34" charset="0"/>
                <a:cs typeface="Arial" panose="020B0604020202020204" pitchFamily="34" charset="0"/>
              </a:rPr>
              <a:t>Class</a:t>
            </a:r>
            <a:r>
              <a:rPr lang="es-PE" altLang="es-PE" sz="2400" b="1" dirty="0">
                <a:solidFill>
                  <a:schemeClr val="tx1"/>
                </a:solidFill>
                <a:latin typeface="Arial" panose="020B0604020202020204" pitchFamily="34" charset="0"/>
                <a:cs typeface="Arial" panose="020B0604020202020204" pitchFamily="34" charset="0"/>
              </a:rPr>
              <a:t> </a:t>
            </a:r>
            <a:r>
              <a:rPr lang="es-PE" altLang="es-PE" sz="2400" b="1" dirty="0" err="1">
                <a:solidFill>
                  <a:schemeClr val="tx1"/>
                </a:solidFill>
                <a:latin typeface="Arial" panose="020B0604020202020204" pitchFamily="34" charset="0"/>
                <a:cs typeface="Arial" panose="020B0604020202020204" pitchFamily="34" charset="0"/>
              </a:rPr>
              <a:t>Maintenance</a:t>
            </a:r>
            <a:r>
              <a:rPr lang="es-PE" altLang="es-PE" sz="2400" b="1" dirty="0">
                <a:solidFill>
                  <a:schemeClr val="tx1"/>
                </a:solidFill>
                <a:latin typeface="Arial" panose="020B0604020202020204" pitchFamily="34" charset="0"/>
                <a:cs typeface="Arial" panose="020B0604020202020204" pitchFamily="34" charset="0"/>
              </a:rPr>
              <a:t>, WCM</a:t>
            </a:r>
            <a:r>
              <a:rPr lang="es-PE" altLang="es-PE" sz="2400" b="1" dirty="0">
                <a:solidFill>
                  <a:schemeClr val="tx1"/>
                </a:solidFill>
              </a:rPr>
              <a:t>) - UNE-EN 15341:2020</a:t>
            </a:r>
            <a:endParaRPr lang="es-PE" altLang="es-PE" sz="2400" b="1" dirty="0">
              <a:solidFill>
                <a:schemeClr val="tx1"/>
              </a:solidFill>
            </a:endParaRPr>
          </a:p>
        </p:txBody>
      </p:sp>
      <p:sp>
        <p:nvSpPr>
          <p:cNvPr id="46083" name="3 CuadroTexto"/>
          <p:cNvSpPr txBox="1">
            <a:spLocks noChangeArrowheads="1"/>
          </p:cNvSpPr>
          <p:nvPr/>
        </p:nvSpPr>
        <p:spPr bwMode="auto">
          <a:xfrm>
            <a:off x="1524000" y="1628775"/>
            <a:ext cx="91440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s-PE" altLang="es-PE" sz="1800" dirty="0">
                <a:latin typeface="Arial" panose="020B0604020202020204" pitchFamily="34" charset="0"/>
              </a:rPr>
              <a:t> </a:t>
            </a:r>
            <a:r>
              <a:rPr lang="es-PE" altLang="es-PE" sz="2400" dirty="0">
                <a:latin typeface="Arial" panose="020B0604020202020204" pitchFamily="34" charset="0"/>
              </a:rPr>
              <a:t>Utiliza el Benchmarking como herramienta para alcanzar mejores costos, mejor productividad y máxima competitividad a través del mejoramiento continuo.</a:t>
            </a:r>
          </a:p>
          <a:p>
            <a:pPr algn="just" eaLnBrk="1" hangingPunct="1">
              <a:spcBef>
                <a:spcPct val="0"/>
              </a:spcBef>
              <a:buFontTx/>
              <a:buNone/>
            </a:pPr>
            <a:endParaRPr lang="es-PE" altLang="es-PE" sz="2400" dirty="0">
              <a:latin typeface="Arial" panose="020B0604020202020204" pitchFamily="34" charset="0"/>
            </a:endParaRPr>
          </a:p>
          <a:p>
            <a:pPr algn="just" eaLnBrk="1" hangingPunct="1">
              <a:spcBef>
                <a:spcPct val="0"/>
              </a:spcBef>
              <a:buFontTx/>
              <a:buNone/>
            </a:pPr>
            <a:r>
              <a:rPr lang="es-PE" altLang="es-PE" sz="2400" dirty="0">
                <a:latin typeface="Arial" panose="020B0604020202020204" pitchFamily="34" charset="0"/>
              </a:rPr>
              <a:t>Las empresas que están ubicadas en varios países o continentes en el mundo, son las llamadas a utilizar la estrategia de clase mundial. Están obligadas a cumplir normas y tratados internacionales. Se apoyan en leyes de clase mundial de mantenimiento: British Standard, SAE, </a:t>
            </a:r>
            <a:r>
              <a:rPr lang="es-PE" altLang="es-PE" sz="2400" dirty="0" err="1">
                <a:latin typeface="Arial" panose="020B0604020202020204" pitchFamily="34" charset="0"/>
              </a:rPr>
              <a:t>Military</a:t>
            </a:r>
            <a:r>
              <a:rPr lang="es-PE" altLang="es-PE" sz="2400" dirty="0">
                <a:latin typeface="Arial" panose="020B0604020202020204" pitchFamily="34" charset="0"/>
              </a:rPr>
              <a:t> Standard, ISO, DIN, ASME, etc.</a:t>
            </a:r>
          </a:p>
          <a:p>
            <a:pPr eaLnBrk="1" hangingPunct="1">
              <a:spcBef>
                <a:spcPct val="0"/>
              </a:spcBef>
              <a:buFontTx/>
              <a:buNone/>
            </a:pPr>
            <a:endParaRPr lang="es-PE" altLang="es-PE" sz="2400" dirty="0">
              <a:solidFill>
                <a:schemeClr val="bg1"/>
              </a:solidFill>
              <a:latin typeface="Arial" panose="020B0604020202020204" pitchFamily="34" charset="0"/>
            </a:endParaRPr>
          </a:p>
        </p:txBody>
      </p:sp>
    </p:spTree>
    <p:extLst>
      <p:ext uri="{BB962C8B-B14F-4D97-AF65-F5344CB8AC3E}">
        <p14:creationId xmlns:p14="http://schemas.microsoft.com/office/powerpoint/2010/main" val="21347928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1 Título"/>
          <p:cNvSpPr>
            <a:spLocks noGrp="1"/>
          </p:cNvSpPr>
          <p:nvPr>
            <p:ph type="title"/>
          </p:nvPr>
        </p:nvSpPr>
        <p:spPr>
          <a:xfrm>
            <a:off x="1981200" y="260351"/>
            <a:ext cx="8229600" cy="984885"/>
          </a:xfrm>
        </p:spPr>
        <p:txBody>
          <a:bodyPr/>
          <a:lstStyle/>
          <a:p>
            <a:r>
              <a:rPr lang="es-PE" altLang="es-PE" sz="3200" b="1" dirty="0">
                <a:solidFill>
                  <a:schemeClr val="tx1"/>
                </a:solidFill>
              </a:rPr>
              <a:t>Resumiendo: Índices  de clase mundial</a:t>
            </a:r>
            <a:br>
              <a:rPr lang="es-PE" altLang="es-PE" sz="3200" b="1" dirty="0">
                <a:solidFill>
                  <a:schemeClr val="tx1"/>
                </a:solidFill>
              </a:rPr>
            </a:br>
            <a:endParaRPr lang="es-PE" altLang="es-PE" sz="3200" b="1" dirty="0">
              <a:solidFill>
                <a:schemeClr val="tx1"/>
              </a:solidFill>
            </a:endParaRPr>
          </a:p>
        </p:txBody>
      </p:sp>
      <p:sp>
        <p:nvSpPr>
          <p:cNvPr id="47107" name="3 CuadroTexto"/>
          <p:cNvSpPr txBox="1">
            <a:spLocks noChangeArrowheads="1"/>
          </p:cNvSpPr>
          <p:nvPr/>
        </p:nvSpPr>
        <p:spPr bwMode="auto">
          <a:xfrm>
            <a:off x="1992313" y="1052513"/>
            <a:ext cx="82804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1800" dirty="0">
                <a:latin typeface="Arial" panose="020B0604020202020204" pitchFamily="34" charset="0"/>
              </a:rPr>
              <a:t> </a:t>
            </a:r>
            <a:r>
              <a:rPr lang="es-PE" altLang="es-PE" sz="2400" dirty="0">
                <a:latin typeface="Arial" panose="020B0604020202020204" pitchFamily="34" charset="0"/>
              </a:rPr>
              <a:t>Son </a:t>
            </a:r>
            <a:r>
              <a:rPr lang="es-PE" altLang="es-PE" sz="2400" dirty="0" smtClean="0">
                <a:latin typeface="Arial" panose="020B0604020202020204" pitchFamily="34" charset="0"/>
              </a:rPr>
              <a:t>7 Indicadores:</a:t>
            </a:r>
          </a:p>
          <a:p>
            <a:pPr eaLnBrk="1" hangingPunct="1">
              <a:spcBef>
                <a:spcPct val="0"/>
              </a:spcBef>
              <a:buFontTx/>
              <a:buNone/>
            </a:pPr>
            <a:r>
              <a:rPr lang="es-PE" altLang="es-PE" sz="2400" dirty="0" smtClean="0">
                <a:latin typeface="Arial" panose="020B0604020202020204" pitchFamily="34" charset="0"/>
              </a:rPr>
              <a:t> </a:t>
            </a:r>
            <a:r>
              <a:rPr lang="es-PE" altLang="es-PE" sz="2400" dirty="0">
                <a:solidFill>
                  <a:srgbClr val="FF0000"/>
                </a:solidFill>
                <a:latin typeface="Arial" panose="020B0604020202020204" pitchFamily="34" charset="0"/>
              </a:rPr>
              <a:t>4 </a:t>
            </a:r>
            <a:r>
              <a:rPr lang="es-PE" altLang="es-PE" sz="2400" dirty="0">
                <a:solidFill>
                  <a:srgbClr val="00B0F0"/>
                </a:solidFill>
                <a:latin typeface="Arial" panose="020B0604020202020204" pitchFamily="34" charset="0"/>
              </a:rPr>
              <a:t>de Gestión de Equipos </a:t>
            </a:r>
            <a:endParaRPr lang="es-PE" altLang="es-PE" sz="2400" dirty="0" smtClean="0">
              <a:solidFill>
                <a:srgbClr val="00B0F0"/>
              </a:solidFill>
              <a:latin typeface="Arial" panose="020B0604020202020204" pitchFamily="34" charset="0"/>
            </a:endParaRPr>
          </a:p>
          <a:p>
            <a:pPr eaLnBrk="1" hangingPunct="1">
              <a:spcBef>
                <a:spcPct val="0"/>
              </a:spcBef>
              <a:buFontTx/>
              <a:buNone/>
            </a:pPr>
            <a:r>
              <a:rPr lang="es-PE" altLang="es-PE" sz="2400" dirty="0">
                <a:solidFill>
                  <a:srgbClr val="FF0000"/>
                </a:solidFill>
                <a:latin typeface="Arial" panose="020B0604020202020204" pitchFamily="34" charset="0"/>
              </a:rPr>
              <a:t> </a:t>
            </a:r>
            <a:r>
              <a:rPr lang="es-PE" altLang="es-PE" sz="2400" dirty="0" smtClean="0">
                <a:solidFill>
                  <a:srgbClr val="FF0000"/>
                </a:solidFill>
                <a:latin typeface="Arial" panose="020B0604020202020204" pitchFamily="34" charset="0"/>
              </a:rPr>
              <a:t>3</a:t>
            </a:r>
            <a:r>
              <a:rPr lang="es-PE" altLang="es-PE" sz="2400" dirty="0" smtClean="0">
                <a:latin typeface="Arial" panose="020B0604020202020204" pitchFamily="34" charset="0"/>
              </a:rPr>
              <a:t> </a:t>
            </a:r>
            <a:r>
              <a:rPr lang="es-PE" altLang="es-PE" sz="2400" dirty="0">
                <a:solidFill>
                  <a:srgbClr val="00B0F0"/>
                </a:solidFill>
                <a:latin typeface="Arial" panose="020B0604020202020204" pitchFamily="34" charset="0"/>
              </a:rPr>
              <a:t>de Gestión de Costos:</a:t>
            </a:r>
          </a:p>
          <a:p>
            <a:pPr eaLnBrk="1" hangingPunct="1">
              <a:spcBef>
                <a:spcPct val="0"/>
              </a:spcBef>
              <a:buFontTx/>
              <a:buNone/>
            </a:pPr>
            <a:endParaRPr lang="es-PE" altLang="es-PE" sz="2400" dirty="0">
              <a:latin typeface="Arial" panose="020B0604020202020204" pitchFamily="34" charset="0"/>
            </a:endParaRPr>
          </a:p>
          <a:p>
            <a:pPr eaLnBrk="1" hangingPunct="1">
              <a:spcBef>
                <a:spcPct val="0"/>
              </a:spcBef>
              <a:buFontTx/>
              <a:buNone/>
            </a:pPr>
            <a:r>
              <a:rPr lang="es-PE" altLang="es-PE" sz="2400" dirty="0">
                <a:solidFill>
                  <a:srgbClr val="FF0000"/>
                </a:solidFill>
                <a:latin typeface="Arial" panose="020B0604020202020204" pitchFamily="34" charset="0"/>
              </a:rPr>
              <a:t>1</a:t>
            </a:r>
            <a:r>
              <a:rPr lang="es-PE" altLang="es-PE" sz="2400" dirty="0">
                <a:latin typeface="Arial" panose="020B0604020202020204" pitchFamily="34" charset="0"/>
              </a:rPr>
              <a:t>.- MTBF: Tiempo medio entre fallas.</a:t>
            </a:r>
          </a:p>
          <a:p>
            <a:pPr eaLnBrk="1" hangingPunct="1">
              <a:spcBef>
                <a:spcPct val="0"/>
              </a:spcBef>
              <a:buFontTx/>
              <a:buNone/>
            </a:pPr>
            <a:endParaRPr lang="es-PE" altLang="es-PE" sz="2400" dirty="0">
              <a:latin typeface="Arial" panose="020B0604020202020204" pitchFamily="34" charset="0"/>
            </a:endParaRPr>
          </a:p>
          <a:p>
            <a:pPr eaLnBrk="1" hangingPunct="1">
              <a:spcBef>
                <a:spcPct val="0"/>
              </a:spcBef>
              <a:buFontTx/>
              <a:buNone/>
            </a:pPr>
            <a:r>
              <a:rPr lang="es-PE" altLang="es-PE" sz="2400" dirty="0">
                <a:solidFill>
                  <a:srgbClr val="FF0000"/>
                </a:solidFill>
                <a:latin typeface="Arial" panose="020B0604020202020204" pitchFamily="34" charset="0"/>
              </a:rPr>
              <a:t>2,. </a:t>
            </a:r>
            <a:r>
              <a:rPr lang="es-PE" altLang="es-PE" sz="2400" dirty="0">
                <a:latin typeface="Arial" panose="020B0604020202020204" pitchFamily="34" charset="0"/>
              </a:rPr>
              <a:t>MTTR: Tiempo medio de reparación</a:t>
            </a:r>
          </a:p>
          <a:p>
            <a:pPr eaLnBrk="1" hangingPunct="1">
              <a:spcBef>
                <a:spcPct val="0"/>
              </a:spcBef>
              <a:buFontTx/>
              <a:buNone/>
            </a:pPr>
            <a:endParaRPr lang="es-PE" altLang="es-PE" sz="2400" dirty="0">
              <a:latin typeface="Arial" panose="020B0604020202020204" pitchFamily="34" charset="0"/>
            </a:endParaRPr>
          </a:p>
          <a:p>
            <a:pPr eaLnBrk="1" hangingPunct="1">
              <a:spcBef>
                <a:spcPct val="0"/>
              </a:spcBef>
              <a:buFontTx/>
              <a:buNone/>
            </a:pPr>
            <a:r>
              <a:rPr lang="es-PE" altLang="es-PE" sz="2400" dirty="0">
                <a:solidFill>
                  <a:srgbClr val="FF0000"/>
                </a:solidFill>
                <a:latin typeface="Arial" panose="020B0604020202020204" pitchFamily="34" charset="0"/>
              </a:rPr>
              <a:t>3.- </a:t>
            </a:r>
            <a:r>
              <a:rPr lang="es-PE" altLang="es-PE" sz="2400" dirty="0">
                <a:latin typeface="Arial" panose="020B0604020202020204" pitchFamily="34" charset="0"/>
              </a:rPr>
              <a:t>MTTF: Tiempo medio de falla</a:t>
            </a:r>
          </a:p>
          <a:p>
            <a:pPr eaLnBrk="1" hangingPunct="1">
              <a:spcBef>
                <a:spcPct val="0"/>
              </a:spcBef>
              <a:buFontTx/>
              <a:buNone/>
            </a:pPr>
            <a:endParaRPr lang="es-PE" altLang="es-PE" sz="2400" dirty="0">
              <a:latin typeface="Arial" panose="020B0604020202020204" pitchFamily="34" charset="0"/>
            </a:endParaRPr>
          </a:p>
          <a:p>
            <a:pPr eaLnBrk="1" hangingPunct="1">
              <a:spcBef>
                <a:spcPct val="0"/>
              </a:spcBef>
              <a:buFontTx/>
              <a:buNone/>
            </a:pPr>
            <a:r>
              <a:rPr lang="es-PE" altLang="es-PE" sz="2400" dirty="0">
                <a:latin typeface="Arial" panose="020B0604020202020204" pitchFamily="34" charset="0"/>
              </a:rPr>
              <a:t>		MTTF = MTBF – MTTR</a:t>
            </a:r>
          </a:p>
          <a:p>
            <a:pPr eaLnBrk="1" hangingPunct="1">
              <a:spcBef>
                <a:spcPct val="0"/>
              </a:spcBef>
              <a:buFontTx/>
              <a:buNone/>
            </a:pPr>
            <a:endParaRPr lang="es-PE" altLang="es-PE" sz="2400" dirty="0">
              <a:latin typeface="Arial" panose="020B0604020202020204" pitchFamily="34" charset="0"/>
            </a:endParaRPr>
          </a:p>
          <a:p>
            <a:pPr eaLnBrk="1" hangingPunct="1">
              <a:spcBef>
                <a:spcPct val="0"/>
              </a:spcBef>
              <a:buFontTx/>
              <a:buNone/>
            </a:pPr>
            <a:r>
              <a:rPr lang="es-PE" altLang="es-PE" sz="2400" dirty="0">
                <a:solidFill>
                  <a:srgbClr val="FF0000"/>
                </a:solidFill>
                <a:latin typeface="Arial" panose="020B0604020202020204" pitchFamily="34" charset="0"/>
              </a:rPr>
              <a:t>4.- </a:t>
            </a:r>
            <a:r>
              <a:rPr lang="es-PE" altLang="es-PE" sz="2400" dirty="0">
                <a:latin typeface="Arial" panose="020B0604020202020204" pitchFamily="34" charset="0"/>
              </a:rPr>
              <a:t>Índice de disponibilidad: probabilidad que un equipo esté preparado para producir en un periodo determinado de tiempo, o sea que no este parado por fallas o ajustes.</a:t>
            </a:r>
          </a:p>
          <a:p>
            <a:pPr eaLnBrk="1" hangingPunct="1">
              <a:spcBef>
                <a:spcPct val="0"/>
              </a:spcBef>
              <a:buFontTx/>
              <a:buNone/>
            </a:pPr>
            <a:endParaRPr lang="es-PE" altLang="es-PE" sz="2400" dirty="0">
              <a:latin typeface="Arial" panose="020B0604020202020204" pitchFamily="34" charset="0"/>
            </a:endParaRPr>
          </a:p>
        </p:txBody>
      </p:sp>
    </p:spTree>
    <p:extLst>
      <p:ext uri="{BB962C8B-B14F-4D97-AF65-F5344CB8AC3E}">
        <p14:creationId xmlns:p14="http://schemas.microsoft.com/office/powerpoint/2010/main" val="33657377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1 Título"/>
          <p:cNvSpPr>
            <a:spLocks noGrp="1"/>
          </p:cNvSpPr>
          <p:nvPr>
            <p:ph type="title"/>
          </p:nvPr>
        </p:nvSpPr>
        <p:spPr>
          <a:xfrm>
            <a:off x="1981200" y="260351"/>
            <a:ext cx="8229600" cy="984885"/>
          </a:xfrm>
        </p:spPr>
        <p:txBody>
          <a:bodyPr/>
          <a:lstStyle/>
          <a:p>
            <a:r>
              <a:rPr lang="es-PE" altLang="es-PE" sz="3200" b="1" dirty="0">
                <a:solidFill>
                  <a:schemeClr val="tx1"/>
                </a:solidFill>
              </a:rPr>
              <a:t>Índices  de clase mundial</a:t>
            </a:r>
            <a:br>
              <a:rPr lang="es-PE" altLang="es-PE" sz="3200" b="1" dirty="0">
                <a:solidFill>
                  <a:schemeClr val="tx1"/>
                </a:solidFill>
              </a:rPr>
            </a:br>
            <a:endParaRPr lang="es-PE" altLang="es-PE" sz="3200" b="1" dirty="0">
              <a:solidFill>
                <a:schemeClr val="tx1"/>
              </a:solidFill>
            </a:endParaRPr>
          </a:p>
        </p:txBody>
      </p:sp>
      <p:sp>
        <p:nvSpPr>
          <p:cNvPr id="48131" name="3 CuadroTexto"/>
          <p:cNvSpPr txBox="1">
            <a:spLocks noChangeArrowheads="1"/>
          </p:cNvSpPr>
          <p:nvPr/>
        </p:nvSpPr>
        <p:spPr bwMode="auto">
          <a:xfrm>
            <a:off x="1992313" y="908051"/>
            <a:ext cx="82804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PE" altLang="es-PE" sz="2400" dirty="0">
              <a:solidFill>
                <a:schemeClr val="bg1"/>
              </a:solidFill>
              <a:latin typeface="Arial" panose="020B0604020202020204" pitchFamily="34" charset="0"/>
            </a:endParaRPr>
          </a:p>
          <a:p>
            <a:pPr eaLnBrk="1" hangingPunct="1">
              <a:spcBef>
                <a:spcPct val="0"/>
              </a:spcBef>
              <a:buFontTx/>
              <a:buNone/>
            </a:pPr>
            <a:r>
              <a:rPr lang="es-PE" altLang="es-PE" sz="2000" b="1" dirty="0">
                <a:solidFill>
                  <a:srgbClr val="FF0000"/>
                </a:solidFill>
                <a:latin typeface="Arial" panose="020B0604020202020204" pitchFamily="34" charset="0"/>
              </a:rPr>
              <a:t>5.- </a:t>
            </a:r>
            <a:r>
              <a:rPr lang="es-PE" altLang="es-PE" sz="2000" dirty="0">
                <a:latin typeface="Arial" panose="020B0604020202020204" pitchFamily="34" charset="0"/>
              </a:rPr>
              <a:t>CMFT: Costo de mantenimiento por facturación. Es la relación entre el costo total de mantenimiento y la facturación de la empresa en un periodo determinado</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dirty="0">
                <a:latin typeface="Arial" panose="020B0604020202020204" pitchFamily="34" charset="0"/>
              </a:rPr>
              <a:t>				CTMN</a:t>
            </a:r>
          </a:p>
          <a:p>
            <a:pPr eaLnBrk="1" hangingPunct="1">
              <a:spcBef>
                <a:spcPct val="0"/>
              </a:spcBef>
              <a:buFontTx/>
              <a:buNone/>
            </a:pPr>
            <a:r>
              <a:rPr lang="es-PE" altLang="es-PE" sz="2000" dirty="0">
                <a:latin typeface="Arial" panose="020B0604020202020204" pitchFamily="34" charset="0"/>
              </a:rPr>
              <a:t>		      CMFT = --------------</a:t>
            </a:r>
          </a:p>
          <a:p>
            <a:pPr eaLnBrk="1" hangingPunct="1">
              <a:spcBef>
                <a:spcPct val="0"/>
              </a:spcBef>
              <a:buFontTx/>
              <a:buNone/>
            </a:pPr>
            <a:r>
              <a:rPr lang="es-PE" altLang="es-PE" sz="2000" dirty="0">
                <a:latin typeface="Arial" panose="020B0604020202020204" pitchFamily="34" charset="0"/>
              </a:rPr>
              <a:t>				FTEP</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b="1" dirty="0">
                <a:solidFill>
                  <a:srgbClr val="FF0000"/>
                </a:solidFill>
                <a:latin typeface="Arial" panose="020B0604020202020204" pitchFamily="34" charset="0"/>
              </a:rPr>
              <a:t>6.- </a:t>
            </a:r>
            <a:r>
              <a:rPr lang="es-PE" altLang="es-PE" sz="2000" dirty="0">
                <a:latin typeface="Arial" panose="020B0604020202020204" pitchFamily="34" charset="0"/>
              </a:rPr>
              <a:t>CMRP: Costo de mantenimiento por el valor de </a:t>
            </a:r>
            <a:r>
              <a:rPr lang="es-PE" altLang="es-PE" sz="2000" dirty="0" smtClean="0">
                <a:latin typeface="Arial" panose="020B0604020202020204" pitchFamily="34" charset="0"/>
              </a:rPr>
              <a:t>reposición. </a:t>
            </a:r>
            <a:r>
              <a:rPr lang="es-PE" altLang="es-PE" sz="2000" dirty="0">
                <a:latin typeface="Arial" panose="020B0604020202020204" pitchFamily="34" charset="0"/>
              </a:rPr>
              <a:t>Es la relación entre el costo total de mantenimiento de un determinado equipo y el valor de compra de ese mismo equipo nuevo</a:t>
            </a:r>
          </a:p>
          <a:p>
            <a:pPr eaLnBrk="1" hangingPunct="1">
              <a:spcBef>
                <a:spcPct val="0"/>
              </a:spcBef>
              <a:buFontTx/>
              <a:buNone/>
            </a:pPr>
            <a:endParaRPr lang="es-PE" altLang="es-PE" sz="2000" dirty="0">
              <a:latin typeface="Arial" panose="020B0604020202020204" pitchFamily="34" charset="0"/>
            </a:endParaRPr>
          </a:p>
          <a:p>
            <a:pPr eaLnBrk="1" hangingPunct="1">
              <a:spcBef>
                <a:spcPct val="0"/>
              </a:spcBef>
              <a:buFontTx/>
              <a:buNone/>
            </a:pPr>
            <a:r>
              <a:rPr lang="es-PE" altLang="es-PE" sz="2000" dirty="0">
                <a:latin typeface="Arial" panose="020B0604020202020204" pitchFamily="34" charset="0"/>
              </a:rPr>
              <a:t>				CTMN</a:t>
            </a:r>
          </a:p>
          <a:p>
            <a:pPr eaLnBrk="1" hangingPunct="1">
              <a:spcBef>
                <a:spcPct val="0"/>
              </a:spcBef>
              <a:buFontTx/>
              <a:buNone/>
            </a:pPr>
            <a:r>
              <a:rPr lang="es-PE" altLang="es-PE" sz="2000" dirty="0">
                <a:latin typeface="Arial" panose="020B0604020202020204" pitchFamily="34" charset="0"/>
              </a:rPr>
              <a:t>		          CMRP = --------------</a:t>
            </a:r>
          </a:p>
          <a:p>
            <a:pPr eaLnBrk="1" hangingPunct="1">
              <a:spcBef>
                <a:spcPct val="0"/>
              </a:spcBef>
              <a:buFontTx/>
              <a:buNone/>
            </a:pPr>
            <a:r>
              <a:rPr lang="es-PE" altLang="es-PE" sz="2000" dirty="0">
                <a:latin typeface="Arial" panose="020B0604020202020204" pitchFamily="34" charset="0"/>
              </a:rPr>
              <a:t>				FTEP</a:t>
            </a:r>
            <a:endParaRPr lang="es-PE" altLang="es-PE" sz="2400" dirty="0">
              <a:latin typeface="Arial" panose="020B0604020202020204" pitchFamily="34" charset="0"/>
            </a:endParaRPr>
          </a:p>
        </p:txBody>
      </p:sp>
    </p:spTree>
    <p:extLst>
      <p:ext uri="{BB962C8B-B14F-4D97-AF65-F5344CB8AC3E}">
        <p14:creationId xmlns:p14="http://schemas.microsoft.com/office/powerpoint/2010/main" val="37357976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uadroTexto 3"/>
          <p:cNvSpPr txBox="1">
            <a:spLocks noChangeArrowheads="1"/>
          </p:cNvSpPr>
          <p:nvPr/>
        </p:nvSpPr>
        <p:spPr bwMode="auto">
          <a:xfrm>
            <a:off x="2208213" y="1196976"/>
            <a:ext cx="6551612"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s-ES" altLang="es-PE" sz="1800" dirty="0">
                <a:solidFill>
                  <a:srgbClr val="221F1F"/>
                </a:solidFill>
                <a:latin typeface="Lora" pitchFamily="2" charset="0"/>
              </a:rPr>
              <a:t>Conocer el funcionamiento del stock de repuestos necesarios para el mantenimiento de una planta es indispensable para poder hacer las reparaciones en un tiempo óptimo. </a:t>
            </a:r>
          </a:p>
          <a:p>
            <a:pPr algn="just">
              <a:spcBef>
                <a:spcPct val="0"/>
              </a:spcBef>
              <a:buFontTx/>
              <a:buNone/>
            </a:pPr>
            <a:endParaRPr lang="es-ES" altLang="es-PE" sz="1800" dirty="0">
              <a:solidFill>
                <a:srgbClr val="221F1F"/>
              </a:solidFill>
              <a:latin typeface="Lora" pitchFamily="2" charset="0"/>
            </a:endParaRPr>
          </a:p>
          <a:p>
            <a:pPr algn="just">
              <a:spcBef>
                <a:spcPct val="0"/>
              </a:spcBef>
              <a:buFontTx/>
              <a:buNone/>
            </a:pPr>
            <a:r>
              <a:rPr lang="es-ES" altLang="es-PE" sz="1800" dirty="0">
                <a:solidFill>
                  <a:srgbClr val="221F1F"/>
                </a:solidFill>
                <a:latin typeface="Lora" pitchFamily="2" charset="0"/>
              </a:rPr>
              <a:t>La condición ideal sería disponer de los materiales que se usarán en un año sin hacer compras excesivas que luego no serán necesarias. Sabemos que es imposible, sin embargo, sí se puede estimar cantidad de materiales o repuestos de uso frecuente y de aquellos de costo medio o bajo que son vitales desde el punto de vista operacional. </a:t>
            </a:r>
          </a:p>
          <a:p>
            <a:pPr algn="just">
              <a:spcBef>
                <a:spcPct val="0"/>
              </a:spcBef>
              <a:buFontTx/>
              <a:buNone/>
            </a:pPr>
            <a:endParaRPr lang="es-ES" altLang="es-PE" sz="1800" dirty="0">
              <a:solidFill>
                <a:srgbClr val="221F1F"/>
              </a:solidFill>
              <a:latin typeface="Lora" pitchFamily="2" charset="0"/>
            </a:endParaRPr>
          </a:p>
          <a:p>
            <a:pPr algn="just">
              <a:spcBef>
                <a:spcPct val="0"/>
              </a:spcBef>
              <a:buFontTx/>
              <a:buNone/>
            </a:pPr>
            <a:r>
              <a:rPr lang="es-ES" altLang="es-PE" sz="1800" dirty="0">
                <a:solidFill>
                  <a:srgbClr val="221F1F"/>
                </a:solidFill>
                <a:latin typeface="Lora" pitchFamily="2" charset="0"/>
              </a:rPr>
              <a:t>A continuación algunos de las </a:t>
            </a:r>
            <a:r>
              <a:rPr lang="es-ES" altLang="es-PE" sz="1800" dirty="0" err="1">
                <a:solidFill>
                  <a:srgbClr val="221F1F"/>
                </a:solidFill>
                <a:latin typeface="Lora" pitchFamily="2" charset="0"/>
              </a:rPr>
              <a:t>KPIs</a:t>
            </a:r>
            <a:r>
              <a:rPr lang="es-ES" altLang="es-PE" sz="1800" dirty="0">
                <a:solidFill>
                  <a:srgbClr val="221F1F"/>
                </a:solidFill>
                <a:latin typeface="Lora" pitchFamily="2" charset="0"/>
              </a:rPr>
              <a:t> que nos ayudan a optimizar nuestro almacén: </a:t>
            </a:r>
          </a:p>
        </p:txBody>
      </p:sp>
    </p:spTree>
    <p:extLst>
      <p:ext uri="{BB962C8B-B14F-4D97-AF65-F5344CB8AC3E}">
        <p14:creationId xmlns:p14="http://schemas.microsoft.com/office/powerpoint/2010/main" val="32703526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uadroTexto 3"/>
          <p:cNvSpPr txBox="1">
            <a:spLocks noChangeArrowheads="1"/>
          </p:cNvSpPr>
          <p:nvPr/>
        </p:nvSpPr>
        <p:spPr bwMode="auto">
          <a:xfrm>
            <a:off x="2063750" y="1125539"/>
            <a:ext cx="82804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 altLang="es-PE" sz="1800" b="1" dirty="0">
                <a:solidFill>
                  <a:srgbClr val="221F1F"/>
                </a:solidFill>
                <a:latin typeface="Lora" pitchFamily="2" charset="0"/>
              </a:rPr>
              <a:t>6.1.-</a:t>
            </a:r>
            <a:r>
              <a:rPr lang="es-ES" altLang="es-PE" sz="1800" dirty="0">
                <a:solidFill>
                  <a:srgbClr val="221F1F"/>
                </a:solidFill>
                <a:latin typeface="Lora" pitchFamily="2" charset="0"/>
              </a:rPr>
              <a:t> </a:t>
            </a:r>
            <a:r>
              <a:rPr lang="es-ES" altLang="es-PE" sz="1800" b="1" dirty="0">
                <a:solidFill>
                  <a:srgbClr val="221F1F"/>
                </a:solidFill>
                <a:latin typeface="Lora" pitchFamily="2" charset="0"/>
              </a:rPr>
              <a:t>Rotación de almacén:</a:t>
            </a:r>
            <a:r>
              <a:rPr lang="es-ES" altLang="es-PE" sz="1800" dirty="0">
                <a:solidFill>
                  <a:srgbClr val="221F1F"/>
                </a:solidFill>
                <a:latin typeface="Lora" pitchFamily="2" charset="0"/>
              </a:rPr>
              <a:t> es el resultado de dividir el valor total de los repuestos consumidos entre el valor total de los materiales que se mantienen en stock. Alguna veces también resulta útil conocer la proporción entre los movimientos de las entradas y salidas de materiales del almacén. Saber que un determinado material tiene escaso movimiento nos ayuda </a:t>
            </a:r>
            <a:endParaRPr lang="es-PE" altLang="es-PE" sz="1800" dirty="0">
              <a:latin typeface="Arial" panose="020B0604020202020204" pitchFamily="34" charset="0"/>
            </a:endParaRPr>
          </a:p>
          <a:p>
            <a:pPr>
              <a:spcBef>
                <a:spcPct val="0"/>
              </a:spcBef>
              <a:buFontTx/>
              <a:buNone/>
            </a:pPr>
            <a:endParaRPr lang="es-ES" altLang="es-PE" sz="1800" dirty="0">
              <a:solidFill>
                <a:srgbClr val="221F1F"/>
              </a:solidFill>
              <a:latin typeface="Lora" pitchFamily="2" charset="0"/>
            </a:endParaRPr>
          </a:p>
          <a:p>
            <a:pPr>
              <a:spcBef>
                <a:spcPct val="0"/>
              </a:spcBef>
              <a:buFontTx/>
              <a:buNone/>
            </a:pPr>
            <a:r>
              <a:rPr lang="es-ES" altLang="es-PE" sz="1800" b="1" dirty="0">
                <a:solidFill>
                  <a:srgbClr val="221F1F"/>
                </a:solidFill>
                <a:latin typeface="Lora" pitchFamily="2" charset="0"/>
              </a:rPr>
              <a:t>6.2.- Eficiencia en el cumplimiento de pedidos:</a:t>
            </a:r>
            <a:r>
              <a:rPr lang="es-ES" altLang="es-PE" sz="1800" dirty="0">
                <a:solidFill>
                  <a:srgbClr val="221F1F"/>
                </a:solidFill>
                <a:latin typeface="Lora" pitchFamily="2" charset="0"/>
              </a:rPr>
              <a:t> ocurre con frecuencia en grandes empresas que algunas compras no se completan en lapsos razonables, para estos casos se suele dividir la cantidad de pedidos inconclusos entre el total de pedidos. </a:t>
            </a:r>
          </a:p>
          <a:p>
            <a:pPr>
              <a:spcBef>
                <a:spcPct val="0"/>
              </a:spcBef>
              <a:buFontTx/>
              <a:buNone/>
            </a:pPr>
            <a:endParaRPr lang="es-ES" altLang="es-PE" sz="1800" dirty="0">
              <a:solidFill>
                <a:srgbClr val="221F1F"/>
              </a:solidFill>
              <a:latin typeface="Lora" pitchFamily="2" charset="0"/>
            </a:endParaRPr>
          </a:p>
          <a:p>
            <a:pPr>
              <a:spcBef>
                <a:spcPct val="0"/>
              </a:spcBef>
              <a:buFontTx/>
              <a:buNone/>
            </a:pPr>
            <a:r>
              <a:rPr lang="es-ES" altLang="es-PE" sz="1800" b="1" dirty="0">
                <a:solidFill>
                  <a:srgbClr val="221F1F"/>
                </a:solidFill>
                <a:latin typeface="Lora" pitchFamily="2" charset="0"/>
              </a:rPr>
              <a:t>6.3.- Tiempo medio de recepción de pedidos:</a:t>
            </a:r>
            <a:r>
              <a:rPr lang="es-ES" altLang="es-PE" sz="1800" dirty="0">
                <a:solidFill>
                  <a:srgbClr val="221F1F"/>
                </a:solidFill>
                <a:latin typeface="Lora" pitchFamily="2" charset="0"/>
              </a:rPr>
              <a:t> es la media de demora desde que se efectúa un pedido hasta que se recibe. </a:t>
            </a:r>
            <a:endParaRPr lang="es-PE" altLang="es-PE" sz="1800" dirty="0">
              <a:latin typeface="Arial" panose="020B0604020202020204" pitchFamily="34" charset="0"/>
            </a:endParaRPr>
          </a:p>
        </p:txBody>
      </p:sp>
    </p:spTree>
    <p:extLst>
      <p:ext uri="{BB962C8B-B14F-4D97-AF65-F5344CB8AC3E}">
        <p14:creationId xmlns:p14="http://schemas.microsoft.com/office/powerpoint/2010/main" val="17068812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a:spLocks noGrp="1"/>
          </p:cNvSpPr>
          <p:nvPr>
            <p:ph type="title"/>
          </p:nvPr>
        </p:nvSpPr>
        <p:spPr>
          <a:xfrm>
            <a:off x="1143000" y="1219200"/>
            <a:ext cx="2712461" cy="689932"/>
          </a:xfrm>
          <a:prstGeom prst="rect">
            <a:avLst/>
          </a:prstGeom>
        </p:spPr>
        <p:txBody>
          <a:bodyPr vert="horz" wrap="square" lIns="0" tIns="12700" rIns="0" bIns="0" rtlCol="0">
            <a:spAutoFit/>
          </a:bodyPr>
          <a:lstStyle/>
          <a:p>
            <a:pPr marL="12700">
              <a:lnSpc>
                <a:spcPct val="100000"/>
              </a:lnSpc>
              <a:spcBef>
                <a:spcPts val="100"/>
              </a:spcBef>
            </a:pPr>
            <a:r>
              <a:rPr sz="4400" spc="-25" dirty="0" err="1"/>
              <a:t>Módulo</a:t>
            </a:r>
            <a:r>
              <a:rPr sz="4400" spc="135" dirty="0"/>
              <a:t> </a:t>
            </a:r>
            <a:r>
              <a:rPr lang="es-ES" sz="4400" spc="135" dirty="0"/>
              <a:t>7</a:t>
            </a:r>
            <a:endParaRPr sz="4400" dirty="0"/>
          </a:p>
        </p:txBody>
      </p:sp>
      <p:sp>
        <p:nvSpPr>
          <p:cNvPr id="4" name="object 4"/>
          <p:cNvSpPr txBox="1"/>
          <p:nvPr/>
        </p:nvSpPr>
        <p:spPr>
          <a:xfrm>
            <a:off x="914400" y="2082684"/>
            <a:ext cx="10363200" cy="2228815"/>
          </a:xfrm>
          <a:prstGeom prst="rect">
            <a:avLst/>
          </a:prstGeom>
        </p:spPr>
        <p:txBody>
          <a:bodyPr vert="horz" wrap="square" lIns="0" tIns="12700" rIns="0" bIns="0" rtlCol="0">
            <a:spAutoFit/>
          </a:bodyPr>
          <a:lstStyle/>
          <a:p>
            <a:pPr marL="12700" marR="1914525">
              <a:lnSpc>
                <a:spcPct val="150000"/>
              </a:lnSpc>
              <a:spcBef>
                <a:spcPts val="5"/>
              </a:spcBef>
            </a:pPr>
            <a:r>
              <a:rPr lang="es-ES" sz="2400" b="1" spc="-10" dirty="0">
                <a:solidFill>
                  <a:srgbClr val="FFFFFF"/>
                </a:solidFill>
                <a:latin typeface="Arial" panose="020B0604020202020204" pitchFamily="34" charset="0"/>
                <a:cs typeface="Arial" panose="020B0604020202020204" pitchFamily="34" charset="0"/>
              </a:rPr>
              <a:t>Control y Gestión de Indicadores de Mantenimiento</a:t>
            </a:r>
            <a:endParaRPr lang="es-ES" sz="2400" b="1" dirty="0">
              <a:latin typeface="Arial" panose="020B0604020202020204" pitchFamily="34" charset="0"/>
              <a:cs typeface="Arial" panose="020B0604020202020204" pitchFamily="34" charset="0"/>
            </a:endParaRPr>
          </a:p>
          <a:p>
            <a:pPr marL="299720" indent="-287655">
              <a:lnSpc>
                <a:spcPct val="150000"/>
              </a:lnSpc>
              <a:buFont typeface="Arial MT"/>
              <a:buChar char="•"/>
              <a:tabLst>
                <a:tab pos="299720" algn="l"/>
                <a:tab pos="300355" algn="l"/>
              </a:tabLst>
            </a:pPr>
            <a:r>
              <a:rPr lang="es-ES" sz="2400" spc="-25" dirty="0" err="1" smtClean="0">
                <a:solidFill>
                  <a:srgbClr val="FFFFFF"/>
                </a:solidFill>
                <a:latin typeface="Calibri" panose="020F0502020204030204" pitchFamily="34" charset="0"/>
                <a:cs typeface="Calibri" panose="020F0502020204030204" pitchFamily="34" charset="0"/>
              </a:rPr>
              <a:t>KPIs</a:t>
            </a:r>
            <a:r>
              <a:rPr lang="es-ES" sz="2400" spc="-25" dirty="0" smtClean="0">
                <a:solidFill>
                  <a:srgbClr val="FFFFFF"/>
                </a:solidFill>
                <a:latin typeface="Calibri" panose="020F0502020204030204" pitchFamily="34" charset="0"/>
                <a:cs typeface="Calibri" panose="020F0502020204030204" pitchFamily="34" charset="0"/>
              </a:rPr>
              <a:t> – Indicadores Claves de Desempeño</a:t>
            </a:r>
          </a:p>
          <a:p>
            <a:pPr marL="299720" indent="-287655">
              <a:lnSpc>
                <a:spcPct val="150000"/>
              </a:lnSpc>
              <a:buFont typeface="Arial MT"/>
              <a:buChar char="•"/>
              <a:tabLst>
                <a:tab pos="299720" algn="l"/>
                <a:tab pos="300355" algn="l"/>
              </a:tabLst>
            </a:pPr>
            <a:r>
              <a:rPr lang="es-ES" sz="2400" spc="-25" dirty="0" smtClean="0">
                <a:solidFill>
                  <a:srgbClr val="FFFFFF"/>
                </a:solidFill>
                <a:latin typeface="Calibri" panose="020F0502020204030204" pitchFamily="34" charset="0"/>
                <a:cs typeface="Calibri" panose="020F0502020204030204" pitchFamily="34" charset="0"/>
              </a:rPr>
              <a:t>Indicadores de Gestión  UNEEN 15341:2019</a:t>
            </a:r>
            <a:endParaRPr lang="es-ES" sz="2400" spc="30" dirty="0" smtClean="0">
              <a:solidFill>
                <a:srgbClr val="FFFFFF"/>
              </a:solidFill>
              <a:latin typeface="Calibri" panose="020F0502020204030204" pitchFamily="34" charset="0"/>
              <a:cs typeface="Calibri" panose="020F0502020204030204" pitchFamily="34" charset="0"/>
            </a:endParaRPr>
          </a:p>
          <a:p>
            <a:pPr marL="299720" indent="-287655">
              <a:lnSpc>
                <a:spcPct val="150000"/>
              </a:lnSpc>
              <a:buFont typeface="Arial MT"/>
              <a:buChar char="•"/>
              <a:tabLst>
                <a:tab pos="299720" algn="l"/>
                <a:tab pos="300355" algn="l"/>
              </a:tabLst>
            </a:pPr>
            <a:r>
              <a:rPr lang="es-ES" sz="2400" spc="-25" dirty="0" err="1" smtClean="0">
                <a:solidFill>
                  <a:srgbClr val="FFFFFF"/>
                </a:solidFill>
                <a:latin typeface="Calibri" panose="020F0502020204030204" pitchFamily="34" charset="0"/>
                <a:cs typeface="Calibri" panose="020F0502020204030204" pitchFamily="34" charset="0"/>
              </a:rPr>
              <a:t>Balanced</a:t>
            </a:r>
            <a:r>
              <a:rPr lang="es-ES" sz="2400" spc="-25" dirty="0" smtClean="0">
                <a:solidFill>
                  <a:srgbClr val="FFFFFF"/>
                </a:solidFill>
                <a:latin typeface="Calibri" panose="020F0502020204030204" pitchFamily="34" charset="0"/>
                <a:cs typeface="Calibri" panose="020F0502020204030204" pitchFamily="34" charset="0"/>
              </a:rPr>
              <a:t> </a:t>
            </a:r>
            <a:r>
              <a:rPr lang="es-ES" sz="2400" spc="-25" dirty="0" err="1" smtClean="0">
                <a:solidFill>
                  <a:srgbClr val="FFFFFF"/>
                </a:solidFill>
                <a:latin typeface="Calibri" panose="020F0502020204030204" pitchFamily="34" charset="0"/>
                <a:cs typeface="Calibri" panose="020F0502020204030204" pitchFamily="34" charset="0"/>
              </a:rPr>
              <a:t>Scorecard</a:t>
            </a:r>
            <a:r>
              <a:rPr lang="es-ES" sz="2400" spc="-25" dirty="0" smtClean="0">
                <a:solidFill>
                  <a:srgbClr val="FFFFFF"/>
                </a:solidFill>
                <a:latin typeface="Calibri" panose="020F0502020204030204" pitchFamily="34" charset="0"/>
                <a:cs typeface="Calibri" panose="020F0502020204030204" pitchFamily="34" charset="0"/>
              </a:rPr>
              <a:t> ( BSC)</a:t>
            </a:r>
            <a:endParaRPr lang="es-ES" sz="2400" spc="95" dirty="0" smtClean="0">
              <a:solidFill>
                <a:srgbClr val="FFFFFF"/>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Imagen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600" y="1409700"/>
            <a:ext cx="76708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991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Imagen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1557338"/>
            <a:ext cx="852487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3730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uadroTexto 3"/>
          <p:cNvSpPr txBox="1">
            <a:spLocks noChangeArrowheads="1"/>
          </p:cNvSpPr>
          <p:nvPr/>
        </p:nvSpPr>
        <p:spPr bwMode="auto">
          <a:xfrm>
            <a:off x="1295400" y="533400"/>
            <a:ext cx="7056437"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ES" altLang="es-PE" sz="2800" b="1" dirty="0">
                <a:solidFill>
                  <a:srgbClr val="FF0000"/>
                </a:solidFill>
                <a:latin typeface="Gordita"/>
              </a:rPr>
              <a:t>7.- </a:t>
            </a:r>
            <a:r>
              <a:rPr lang="es-ES" altLang="es-PE" sz="2800" b="1" dirty="0">
                <a:solidFill>
                  <a:srgbClr val="000000"/>
                </a:solidFill>
                <a:latin typeface="Gordita"/>
              </a:rPr>
              <a:t>Presupuesto de mantenimiento vs gasto real </a:t>
            </a:r>
            <a:endParaRPr lang="es-ES" altLang="es-PE" sz="2800" dirty="0">
              <a:solidFill>
                <a:srgbClr val="000000"/>
              </a:solidFill>
              <a:latin typeface="Gordita"/>
            </a:endParaRPr>
          </a:p>
          <a:p>
            <a:pPr>
              <a:spcBef>
                <a:spcPct val="0"/>
              </a:spcBef>
              <a:buFontTx/>
              <a:buNone/>
            </a:pPr>
            <a:endParaRPr lang="es-ES" altLang="es-PE" sz="1800" dirty="0">
              <a:solidFill>
                <a:srgbClr val="221F1F"/>
              </a:solidFill>
              <a:latin typeface="Lora" pitchFamily="2" charset="0"/>
            </a:endParaRPr>
          </a:p>
          <a:p>
            <a:pPr algn="just">
              <a:spcBef>
                <a:spcPct val="0"/>
              </a:spcBef>
              <a:buFontTx/>
              <a:buNone/>
            </a:pPr>
            <a:r>
              <a:rPr lang="es-ES" altLang="es-PE" sz="1800" dirty="0">
                <a:solidFill>
                  <a:srgbClr val="221F1F"/>
                </a:solidFill>
                <a:latin typeface="Lora" pitchFamily="2" charset="0"/>
              </a:rPr>
              <a:t>Este KPI mide el rendimiento financiero de todos los gastos de mantenimiento en relación con las cifras del presupuesto proyectado. </a:t>
            </a:r>
          </a:p>
          <a:p>
            <a:pPr algn="just">
              <a:spcBef>
                <a:spcPct val="0"/>
              </a:spcBef>
              <a:buFontTx/>
              <a:buNone/>
            </a:pPr>
            <a:endParaRPr lang="es-ES" altLang="es-PE" sz="1800" dirty="0">
              <a:solidFill>
                <a:srgbClr val="221F1F"/>
              </a:solidFill>
              <a:latin typeface="Lora" pitchFamily="2" charset="0"/>
            </a:endParaRPr>
          </a:p>
          <a:p>
            <a:pPr algn="just">
              <a:spcBef>
                <a:spcPct val="0"/>
              </a:spcBef>
              <a:buFontTx/>
              <a:buNone/>
            </a:pPr>
            <a:r>
              <a:rPr lang="es-ES" altLang="es-PE" sz="1800" dirty="0">
                <a:solidFill>
                  <a:srgbClr val="221F1F"/>
                </a:solidFill>
                <a:latin typeface="Lora" pitchFamily="2" charset="0"/>
              </a:rPr>
              <a:t>Esta es claramente una preocupación para los gerentes por lo que este KPI debe ser monitoreado continuamente para asegurar que todas las operaciones de mantenimiento en curso tengan la financiación adecuada. </a:t>
            </a:r>
          </a:p>
          <a:p>
            <a:pPr algn="just">
              <a:spcBef>
                <a:spcPct val="0"/>
              </a:spcBef>
              <a:buFontTx/>
              <a:buNone/>
            </a:pPr>
            <a:endParaRPr lang="es-ES" altLang="es-PE" sz="1800" dirty="0">
              <a:solidFill>
                <a:srgbClr val="221F1F"/>
              </a:solidFill>
              <a:latin typeface="Lora" pitchFamily="2" charset="0"/>
            </a:endParaRPr>
          </a:p>
          <a:p>
            <a:pPr algn="just">
              <a:spcBef>
                <a:spcPct val="0"/>
              </a:spcBef>
              <a:buFontTx/>
              <a:buNone/>
            </a:pPr>
            <a:r>
              <a:rPr lang="es-ES" altLang="es-PE" sz="1800" dirty="0">
                <a:solidFill>
                  <a:srgbClr val="221F1F"/>
                </a:solidFill>
                <a:latin typeface="Lora" pitchFamily="2" charset="0"/>
              </a:rPr>
              <a:t>Eventos tales como fallas imprevistas pueden causar estragos en el presupuesto de mantenimiento y probablemente requerirán asignaciones adicionales, aplazamientos o recortes en otras categorías presupuestarias. </a:t>
            </a:r>
            <a:endParaRPr lang="es-PE" altLang="es-PE" sz="1800" dirty="0">
              <a:latin typeface="Arial" panose="020B0604020202020204" pitchFamily="34" charset="0"/>
            </a:endParaRPr>
          </a:p>
        </p:txBody>
      </p:sp>
    </p:spTree>
    <p:extLst>
      <p:ext uri="{BB962C8B-B14F-4D97-AF65-F5344CB8AC3E}">
        <p14:creationId xmlns:p14="http://schemas.microsoft.com/office/powerpoint/2010/main" val="26823899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ángulo 2"/>
          <p:cNvSpPr>
            <a:spLocks noChangeArrowheads="1"/>
          </p:cNvSpPr>
          <p:nvPr/>
        </p:nvSpPr>
        <p:spPr bwMode="auto">
          <a:xfrm>
            <a:off x="2133600" y="914400"/>
            <a:ext cx="7848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7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PE" altLang="es-PE" sz="2400" b="1" u="sng" dirty="0">
                <a:latin typeface="Arial" panose="020B0604020202020204" pitchFamily="34" charset="0"/>
                <a:cs typeface="Times New Roman" panose="02020603050405020304" pitchFamily="18" charset="0"/>
              </a:rPr>
              <a:t>INDICADORES DE RENDIMIENTO:</a:t>
            </a:r>
            <a:endParaRPr lang="es-PE" altLang="es-PE" sz="2400" dirty="0">
              <a:latin typeface="Arial" panose="020B0604020202020204" pitchFamily="34" charset="0"/>
              <a:cs typeface="Times New Roman" panose="02020603050405020304" pitchFamily="18" charset="0"/>
            </a:endParaRPr>
          </a:p>
          <a:p>
            <a:pPr>
              <a:spcBef>
                <a:spcPts val="50"/>
              </a:spcBef>
              <a:buNone/>
            </a:pPr>
            <a:endParaRPr lang="es-PE" altLang="es-PE" sz="2400" dirty="0">
              <a:latin typeface="Arial" panose="020B0604020202020204" pitchFamily="34" charset="0"/>
              <a:cs typeface="Times New Roman" panose="02020603050405020304" pitchFamily="18" charset="0"/>
            </a:endParaRPr>
          </a:p>
          <a:p>
            <a:pPr algn="just">
              <a:lnSpc>
                <a:spcPct val="144000"/>
              </a:lnSpc>
              <a:spcBef>
                <a:spcPct val="0"/>
              </a:spcBef>
              <a:buFontTx/>
              <a:buNone/>
            </a:pPr>
            <a:r>
              <a:rPr lang="es-PE" altLang="es-PE" sz="2400" dirty="0">
                <a:latin typeface="Arial" panose="020B0604020202020204" pitchFamily="34" charset="0"/>
                <a:cs typeface="Times New Roman" panose="02020603050405020304" pitchFamily="18" charset="0"/>
              </a:rPr>
              <a:t>Esta área esta relacionada a la gestión del Recurso Humano asociada al mantenimiento, los  mismos son:</a:t>
            </a:r>
          </a:p>
          <a:p>
            <a:pPr>
              <a:spcBef>
                <a:spcPct val="0"/>
              </a:spcBef>
              <a:buFontTx/>
              <a:buNone/>
            </a:pPr>
            <a:endParaRPr lang="es-PE" altLang="es-PE" sz="2400" dirty="0">
              <a:latin typeface="Arial" panose="020B0604020202020204" pitchFamily="34" charset="0"/>
              <a:cs typeface="Times New Roman" panose="02020603050405020304" pitchFamily="18" charset="0"/>
            </a:endParaRPr>
          </a:p>
          <a:p>
            <a:pPr>
              <a:spcBef>
                <a:spcPts val="50"/>
              </a:spcBef>
              <a:buNone/>
            </a:pPr>
            <a:endParaRPr lang="es-PE" altLang="es-PE" sz="2400" dirty="0">
              <a:latin typeface="Arial" panose="020B0604020202020204" pitchFamily="34" charset="0"/>
              <a:cs typeface="Times New Roman" panose="02020603050405020304" pitchFamily="18" charset="0"/>
            </a:endParaRPr>
          </a:p>
          <a:p>
            <a:pPr>
              <a:spcBef>
                <a:spcPct val="0"/>
              </a:spcBef>
            </a:pPr>
            <a:r>
              <a:rPr lang="es-PE" altLang="es-PE" sz="2400" dirty="0">
                <a:latin typeface="Arial" panose="020B0604020202020204" pitchFamily="34" charset="0"/>
                <a:cs typeface="Times New Roman" panose="02020603050405020304" pitchFamily="18" charset="0"/>
              </a:rPr>
              <a:t>Índice de Ausentismo</a:t>
            </a:r>
          </a:p>
          <a:p>
            <a:pPr>
              <a:spcBef>
                <a:spcPts val="625"/>
              </a:spcBef>
            </a:pPr>
            <a:r>
              <a:rPr lang="es-PE" altLang="es-PE" sz="2400" dirty="0">
                <a:latin typeface="Arial" panose="020B0604020202020204" pitchFamily="34" charset="0"/>
                <a:cs typeface="Times New Roman" panose="02020603050405020304" pitchFamily="18" charset="0"/>
              </a:rPr>
              <a:t>Índice de Sobre-tiempo</a:t>
            </a:r>
          </a:p>
          <a:p>
            <a:pPr>
              <a:spcBef>
                <a:spcPts val="625"/>
              </a:spcBef>
            </a:pPr>
            <a:r>
              <a:rPr lang="es-PE" altLang="es-PE" sz="2400" dirty="0">
                <a:latin typeface="Arial" panose="020B0604020202020204" pitchFamily="34" charset="0"/>
                <a:cs typeface="Times New Roman" panose="02020603050405020304" pitchFamily="18" charset="0"/>
              </a:rPr>
              <a:t>Índice de Fuerza Hombre Contratada</a:t>
            </a:r>
          </a:p>
          <a:p>
            <a:pPr>
              <a:spcBef>
                <a:spcPts val="625"/>
              </a:spcBef>
            </a:pPr>
            <a:r>
              <a:rPr lang="es-PE" altLang="es-PE" sz="2400" dirty="0">
                <a:latin typeface="Arial" panose="020B0604020202020204" pitchFamily="34" charset="0"/>
                <a:cs typeface="Times New Roman" panose="02020603050405020304" pitchFamily="18" charset="0"/>
              </a:rPr>
              <a:t>Cumplimiento Plan de Adiestramiento</a:t>
            </a:r>
          </a:p>
          <a:p>
            <a:pPr>
              <a:spcBef>
                <a:spcPts val="625"/>
              </a:spcBef>
            </a:pPr>
            <a:r>
              <a:rPr lang="es-PE" altLang="es-PE" sz="2400" dirty="0">
                <a:latin typeface="Arial" panose="020B0604020202020204" pitchFamily="34" charset="0"/>
                <a:cs typeface="Times New Roman" panose="02020603050405020304" pitchFamily="18" charset="0"/>
              </a:rPr>
              <a:t>Índice de Personal Adiestrado</a:t>
            </a:r>
          </a:p>
        </p:txBody>
      </p:sp>
    </p:spTree>
    <p:extLst>
      <p:ext uri="{BB962C8B-B14F-4D97-AF65-F5344CB8AC3E}">
        <p14:creationId xmlns:p14="http://schemas.microsoft.com/office/powerpoint/2010/main" val="1651147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6002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4341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
            <a:ext cx="91440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4404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16D40-BD0E-47D2-942B-D1A24AE8AACF}"/>
              </a:ext>
            </a:extLst>
          </p:cNvPr>
          <p:cNvSpPr>
            <a:spLocks noGrp="1"/>
          </p:cNvSpPr>
          <p:nvPr>
            <p:ph type="title"/>
          </p:nvPr>
        </p:nvSpPr>
        <p:spPr>
          <a:xfrm>
            <a:off x="711970" y="772097"/>
            <a:ext cx="10363200" cy="492443"/>
          </a:xfrm>
        </p:spPr>
        <p:txBody>
          <a:bodyPr/>
          <a:lstStyle/>
          <a:p>
            <a:r>
              <a:rPr lang="es-ES" sz="3200" dirty="0">
                <a:solidFill>
                  <a:schemeClr val="tx1"/>
                </a:solidFill>
                <a:latin typeface="Arial Black" panose="020B0A04020102020204" pitchFamily="34" charset="0"/>
              </a:rPr>
              <a:t>CONCEPTOS </a:t>
            </a:r>
          </a:p>
        </p:txBody>
      </p:sp>
      <p:sp>
        <p:nvSpPr>
          <p:cNvPr id="4" name="object 7">
            <a:extLst>
              <a:ext uri="{FF2B5EF4-FFF2-40B4-BE49-F238E27FC236}">
                <a16:creationId xmlns:a16="http://schemas.microsoft.com/office/drawing/2014/main" id="{58E2D92C-1855-4448-BE3C-A1299AFCC9FE}"/>
              </a:ext>
            </a:extLst>
          </p:cNvPr>
          <p:cNvSpPr txBox="1"/>
          <p:nvPr/>
        </p:nvSpPr>
        <p:spPr>
          <a:xfrm>
            <a:off x="591291" y="1786890"/>
            <a:ext cx="5897880" cy="1176604"/>
          </a:xfrm>
          <a:prstGeom prst="rect">
            <a:avLst/>
          </a:prstGeom>
        </p:spPr>
        <p:txBody>
          <a:bodyPr vert="horz" wrap="square" lIns="0" tIns="47625" rIns="0" bIns="0" rtlCol="0">
            <a:spAutoFit/>
          </a:bodyPr>
          <a:lstStyle/>
          <a:p>
            <a:pPr marL="194945" marR="5080" indent="-182880">
              <a:lnSpc>
                <a:spcPts val="2160"/>
              </a:lnSpc>
              <a:spcBef>
                <a:spcPts val="375"/>
              </a:spcBef>
              <a:buClr>
                <a:srgbClr val="9E3611"/>
              </a:buClr>
              <a:buSzPct val="85000"/>
              <a:buFont typeface="Wingdings"/>
              <a:buChar char=""/>
              <a:tabLst>
                <a:tab pos="195580" algn="l"/>
              </a:tabLst>
            </a:pPr>
            <a:r>
              <a:rPr sz="2000" b="1" spc="265" dirty="0">
                <a:latin typeface="Arial" panose="020B0604020202020204" pitchFamily="34" charset="0"/>
                <a:cs typeface="Arial" panose="020B0604020202020204" pitchFamily="34" charset="0"/>
              </a:rPr>
              <a:t>MTBF</a:t>
            </a:r>
            <a:r>
              <a:rPr sz="2000" b="1" spc="-135" dirty="0">
                <a:latin typeface="Arial" panose="020B0604020202020204" pitchFamily="34" charset="0"/>
                <a:cs typeface="Arial" panose="020B0604020202020204" pitchFamily="34" charset="0"/>
              </a:rPr>
              <a:t> </a:t>
            </a:r>
            <a:r>
              <a:rPr sz="2000" b="1" spc="140" dirty="0">
                <a:latin typeface="Arial" panose="020B0604020202020204" pitchFamily="34" charset="0"/>
                <a:cs typeface="Arial" panose="020B0604020202020204" pitchFamily="34" charset="0"/>
              </a:rPr>
              <a:t>(Mean</a:t>
            </a:r>
            <a:r>
              <a:rPr sz="2000" b="1" spc="-265" dirty="0">
                <a:latin typeface="Arial" panose="020B0604020202020204" pitchFamily="34" charset="0"/>
                <a:cs typeface="Arial" panose="020B0604020202020204" pitchFamily="34" charset="0"/>
              </a:rPr>
              <a:t> </a:t>
            </a:r>
            <a:r>
              <a:rPr sz="2000" b="1" spc="125" dirty="0">
                <a:latin typeface="Arial" panose="020B0604020202020204" pitchFamily="34" charset="0"/>
                <a:cs typeface="Arial" panose="020B0604020202020204" pitchFamily="34" charset="0"/>
              </a:rPr>
              <a:t>Time</a:t>
            </a:r>
            <a:r>
              <a:rPr sz="2000" b="1" spc="-120" dirty="0">
                <a:latin typeface="Arial" panose="020B0604020202020204" pitchFamily="34" charset="0"/>
                <a:cs typeface="Arial" panose="020B0604020202020204" pitchFamily="34" charset="0"/>
              </a:rPr>
              <a:t> </a:t>
            </a:r>
            <a:r>
              <a:rPr sz="2000" b="1" spc="25" dirty="0">
                <a:latin typeface="Arial" panose="020B0604020202020204" pitchFamily="34" charset="0"/>
                <a:cs typeface="Arial" panose="020B0604020202020204" pitchFamily="34" charset="0"/>
              </a:rPr>
              <a:t>Between</a:t>
            </a:r>
            <a:r>
              <a:rPr sz="2000" b="1" spc="-125" dirty="0">
                <a:latin typeface="Arial" panose="020B0604020202020204" pitchFamily="34" charset="0"/>
                <a:cs typeface="Arial" panose="020B0604020202020204" pitchFamily="34" charset="0"/>
              </a:rPr>
              <a:t> </a:t>
            </a:r>
            <a:r>
              <a:rPr sz="2000" b="1" spc="65" dirty="0">
                <a:latin typeface="Arial" panose="020B0604020202020204" pitchFamily="34" charset="0"/>
                <a:cs typeface="Arial" panose="020B0604020202020204" pitchFamily="34" charset="0"/>
              </a:rPr>
              <a:t>Failures</a:t>
            </a:r>
            <a:r>
              <a:rPr sz="2000" b="1" spc="-114" dirty="0">
                <a:latin typeface="Arial" panose="020B0604020202020204" pitchFamily="34" charset="0"/>
                <a:cs typeface="Arial" panose="020B0604020202020204" pitchFamily="34" charset="0"/>
              </a:rPr>
              <a:t> </a:t>
            </a:r>
            <a:r>
              <a:rPr sz="2000" b="1" spc="235" dirty="0">
                <a:latin typeface="Arial" panose="020B0604020202020204" pitchFamily="34" charset="0"/>
                <a:cs typeface="Arial" panose="020B0604020202020204" pitchFamily="34" charset="0"/>
              </a:rPr>
              <a:t>/</a:t>
            </a:r>
            <a:r>
              <a:rPr sz="2000" b="1" spc="-120" dirty="0">
                <a:latin typeface="Arial" panose="020B0604020202020204" pitchFamily="34" charset="0"/>
                <a:cs typeface="Arial" panose="020B0604020202020204" pitchFamily="34" charset="0"/>
              </a:rPr>
              <a:t> </a:t>
            </a:r>
            <a:r>
              <a:rPr sz="2000" b="1" spc="55" dirty="0">
                <a:latin typeface="Arial" panose="020B0604020202020204" pitchFamily="34" charset="0"/>
                <a:cs typeface="Arial" panose="020B0604020202020204" pitchFamily="34" charset="0"/>
              </a:rPr>
              <a:t>tiempo  </a:t>
            </a:r>
            <a:r>
              <a:rPr sz="2000" b="1" spc="75" dirty="0">
                <a:latin typeface="Arial" panose="020B0604020202020204" pitchFamily="34" charset="0"/>
                <a:cs typeface="Arial" panose="020B0604020202020204" pitchFamily="34" charset="0"/>
              </a:rPr>
              <a:t>promedio </a:t>
            </a:r>
            <a:r>
              <a:rPr sz="2000" b="1" spc="-5" dirty="0">
                <a:latin typeface="Arial" panose="020B0604020202020204" pitchFamily="34" charset="0"/>
                <a:cs typeface="Arial" panose="020B0604020202020204" pitchFamily="34" charset="0"/>
              </a:rPr>
              <a:t>entre </a:t>
            </a:r>
            <a:r>
              <a:rPr sz="2000" b="1" spc="45" dirty="0">
                <a:latin typeface="Arial" panose="020B0604020202020204" pitchFamily="34" charset="0"/>
                <a:cs typeface="Arial" panose="020B0604020202020204" pitchFamily="34" charset="0"/>
              </a:rPr>
              <a:t>fallas)</a:t>
            </a:r>
            <a:r>
              <a:rPr sz="2000" spc="45" dirty="0">
                <a:latin typeface="Arial" panose="020B0604020202020204" pitchFamily="34" charset="0"/>
                <a:cs typeface="Arial" panose="020B0604020202020204" pitchFamily="34" charset="0"/>
              </a:rPr>
              <a:t>, </a:t>
            </a:r>
            <a:r>
              <a:rPr sz="2000" spc="25" dirty="0">
                <a:latin typeface="Arial" panose="020B0604020202020204" pitchFamily="34" charset="0"/>
                <a:cs typeface="Arial" panose="020B0604020202020204" pitchFamily="34" charset="0"/>
              </a:rPr>
              <a:t>tiempo </a:t>
            </a:r>
            <a:r>
              <a:rPr sz="2000" spc="60" dirty="0">
                <a:latin typeface="Arial" panose="020B0604020202020204" pitchFamily="34" charset="0"/>
                <a:cs typeface="Arial" panose="020B0604020202020204" pitchFamily="34" charset="0"/>
              </a:rPr>
              <a:t>promedio </a:t>
            </a:r>
            <a:r>
              <a:rPr sz="2000" spc="65" dirty="0">
                <a:latin typeface="Arial" panose="020B0604020202020204" pitchFamily="34" charset="0"/>
                <a:cs typeface="Arial" panose="020B0604020202020204" pitchFamily="34" charset="0"/>
              </a:rPr>
              <a:t>que  </a:t>
            </a:r>
            <a:r>
              <a:rPr sz="2000" spc="15" dirty="0">
                <a:latin typeface="Arial" panose="020B0604020202020204" pitchFamily="34" charset="0"/>
                <a:cs typeface="Arial" panose="020B0604020202020204" pitchFamily="34" charset="0"/>
              </a:rPr>
              <a:t>transcurre </a:t>
            </a:r>
            <a:r>
              <a:rPr sz="2000" spc="-15" dirty="0">
                <a:latin typeface="Arial" panose="020B0604020202020204" pitchFamily="34" charset="0"/>
                <a:cs typeface="Arial" panose="020B0604020202020204" pitchFamily="34" charset="0"/>
              </a:rPr>
              <a:t>entre </a:t>
            </a:r>
            <a:r>
              <a:rPr sz="2000" dirty="0">
                <a:latin typeface="Arial" panose="020B0604020202020204" pitchFamily="34" charset="0"/>
                <a:cs typeface="Arial" panose="020B0604020202020204" pitchFamily="34" charset="0"/>
              </a:rPr>
              <a:t>la </a:t>
            </a:r>
            <a:r>
              <a:rPr sz="2000" spc="40" dirty="0">
                <a:latin typeface="Arial" panose="020B0604020202020204" pitchFamily="34" charset="0"/>
                <a:cs typeface="Arial" panose="020B0604020202020204" pitchFamily="34" charset="0"/>
              </a:rPr>
              <a:t>ocurrencia </a:t>
            </a:r>
            <a:r>
              <a:rPr sz="2000" spc="95" dirty="0">
                <a:latin typeface="Arial" panose="020B0604020202020204" pitchFamily="34" charset="0"/>
                <a:cs typeface="Arial" panose="020B0604020202020204" pitchFamily="34" charset="0"/>
              </a:rPr>
              <a:t>de </a:t>
            </a:r>
            <a:r>
              <a:rPr sz="2000" dirty="0">
                <a:latin typeface="Arial" panose="020B0604020202020204" pitchFamily="34" charset="0"/>
                <a:cs typeface="Arial" panose="020B0604020202020204" pitchFamily="34" charset="0"/>
              </a:rPr>
              <a:t>fallas </a:t>
            </a:r>
            <a:r>
              <a:rPr sz="2000" spc="50" dirty="0">
                <a:latin typeface="Arial" panose="020B0604020202020204" pitchFamily="34" charset="0"/>
                <a:cs typeface="Arial" panose="020B0604020202020204" pitchFamily="34" charset="0"/>
              </a:rPr>
              <a:t>en </a:t>
            </a:r>
            <a:r>
              <a:rPr sz="2000" spc="20" dirty="0">
                <a:latin typeface="Arial" panose="020B0604020202020204" pitchFamily="34" charset="0"/>
                <a:cs typeface="Arial" panose="020B0604020202020204" pitchFamily="34" charset="0"/>
              </a:rPr>
              <a:t>el  </a:t>
            </a:r>
            <a:r>
              <a:rPr sz="2000" spc="70" dirty="0">
                <a:latin typeface="Arial" panose="020B0604020202020204" pitchFamily="34" charset="0"/>
                <a:cs typeface="Arial" panose="020B0604020202020204" pitchFamily="34" charset="0"/>
              </a:rPr>
              <a:t>equipo </a:t>
            </a:r>
            <a:r>
              <a:rPr sz="2000" spc="75" dirty="0">
                <a:latin typeface="Arial" panose="020B0604020202020204" pitchFamily="34" charset="0"/>
                <a:cs typeface="Arial" panose="020B0604020202020204" pitchFamily="34" charset="0"/>
              </a:rPr>
              <a:t>o</a:t>
            </a:r>
            <a:r>
              <a:rPr sz="2000" spc="-30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sistema.</a:t>
            </a:r>
          </a:p>
        </p:txBody>
      </p:sp>
      <p:sp>
        <p:nvSpPr>
          <p:cNvPr id="5" name="object 8">
            <a:extLst>
              <a:ext uri="{FF2B5EF4-FFF2-40B4-BE49-F238E27FC236}">
                <a16:creationId xmlns:a16="http://schemas.microsoft.com/office/drawing/2014/main" id="{90B65342-6DE7-40D6-A2EC-2AB8D450F4F4}"/>
              </a:ext>
            </a:extLst>
          </p:cNvPr>
          <p:cNvSpPr txBox="1"/>
          <p:nvPr/>
        </p:nvSpPr>
        <p:spPr>
          <a:xfrm>
            <a:off x="677334" y="3299968"/>
            <a:ext cx="5508625" cy="1154430"/>
          </a:xfrm>
          <a:prstGeom prst="rect">
            <a:avLst/>
          </a:prstGeom>
        </p:spPr>
        <p:txBody>
          <a:bodyPr vert="horz" wrap="square" lIns="0" tIns="43180" rIns="0" bIns="0" rtlCol="0">
            <a:spAutoFit/>
          </a:bodyPr>
          <a:lstStyle/>
          <a:p>
            <a:pPr marL="194945" marR="5080" indent="-182880">
              <a:lnSpc>
                <a:spcPct val="90000"/>
              </a:lnSpc>
              <a:spcBef>
                <a:spcPts val="340"/>
              </a:spcBef>
              <a:buClr>
                <a:srgbClr val="9E3611"/>
              </a:buClr>
              <a:buSzPct val="85000"/>
              <a:buFont typeface="Wingdings"/>
              <a:buChar char=""/>
              <a:tabLst>
                <a:tab pos="195580" algn="l"/>
              </a:tabLst>
            </a:pPr>
            <a:r>
              <a:rPr sz="2000" b="1" spc="275" dirty="0">
                <a:latin typeface="Arial" panose="020B0604020202020204" pitchFamily="34" charset="0"/>
                <a:cs typeface="Arial" panose="020B0604020202020204" pitchFamily="34" charset="0"/>
              </a:rPr>
              <a:t>MTTR </a:t>
            </a:r>
            <a:r>
              <a:rPr sz="2000" b="1" spc="140" dirty="0">
                <a:latin typeface="Arial" panose="020B0604020202020204" pitchFamily="34" charset="0"/>
                <a:cs typeface="Arial" panose="020B0604020202020204" pitchFamily="34" charset="0"/>
              </a:rPr>
              <a:t>(Mean </a:t>
            </a:r>
            <a:r>
              <a:rPr sz="2000" b="1" spc="125" dirty="0">
                <a:latin typeface="Arial" panose="020B0604020202020204" pitchFamily="34" charset="0"/>
                <a:cs typeface="Arial" panose="020B0604020202020204" pitchFamily="34" charset="0"/>
              </a:rPr>
              <a:t>Time </a:t>
            </a:r>
            <a:r>
              <a:rPr sz="2000" b="1" spc="-10" dirty="0">
                <a:latin typeface="Arial" panose="020B0604020202020204" pitchFamily="34" charset="0"/>
                <a:cs typeface="Arial" panose="020B0604020202020204" pitchFamily="34" charset="0"/>
              </a:rPr>
              <a:t>To </a:t>
            </a:r>
            <a:r>
              <a:rPr sz="2000" b="1" spc="90" dirty="0">
                <a:latin typeface="Arial" panose="020B0604020202020204" pitchFamily="34" charset="0"/>
                <a:cs typeface="Arial" panose="020B0604020202020204" pitchFamily="34" charset="0"/>
              </a:rPr>
              <a:t>Repair </a:t>
            </a:r>
            <a:r>
              <a:rPr sz="2000" b="1" spc="235" dirty="0">
                <a:latin typeface="Arial" panose="020B0604020202020204" pitchFamily="34" charset="0"/>
                <a:cs typeface="Arial" panose="020B0604020202020204" pitchFamily="34" charset="0"/>
              </a:rPr>
              <a:t>/ </a:t>
            </a:r>
            <a:r>
              <a:rPr sz="2000" b="1" spc="55" dirty="0">
                <a:latin typeface="Arial" panose="020B0604020202020204" pitchFamily="34" charset="0"/>
                <a:cs typeface="Arial" panose="020B0604020202020204" pitchFamily="34" charset="0"/>
              </a:rPr>
              <a:t>tiempo  </a:t>
            </a:r>
            <a:r>
              <a:rPr sz="2000" b="1" spc="75" dirty="0">
                <a:latin typeface="Arial" panose="020B0604020202020204" pitchFamily="34" charset="0"/>
                <a:cs typeface="Arial" panose="020B0604020202020204" pitchFamily="34" charset="0"/>
              </a:rPr>
              <a:t>promedio </a:t>
            </a:r>
            <a:r>
              <a:rPr sz="2000" b="1" spc="80" dirty="0">
                <a:latin typeface="Arial" panose="020B0604020202020204" pitchFamily="34" charset="0"/>
                <a:cs typeface="Arial" panose="020B0604020202020204" pitchFamily="34" charset="0"/>
              </a:rPr>
              <a:t>para </a:t>
            </a:r>
            <a:r>
              <a:rPr sz="2000" b="1" spc="15" dirty="0">
                <a:latin typeface="Arial" panose="020B0604020202020204" pitchFamily="34" charset="0"/>
                <a:cs typeface="Arial" panose="020B0604020202020204" pitchFamily="34" charset="0"/>
              </a:rPr>
              <a:t>reparar)</a:t>
            </a:r>
            <a:r>
              <a:rPr sz="2000" spc="15" dirty="0">
                <a:latin typeface="Arial" panose="020B0604020202020204" pitchFamily="34" charset="0"/>
                <a:cs typeface="Arial" panose="020B0604020202020204" pitchFamily="34" charset="0"/>
              </a:rPr>
              <a:t>, </a:t>
            </a:r>
            <a:r>
              <a:rPr sz="2000" spc="25" dirty="0">
                <a:latin typeface="Arial" panose="020B0604020202020204" pitchFamily="34" charset="0"/>
                <a:cs typeface="Arial" panose="020B0604020202020204" pitchFamily="34" charset="0"/>
              </a:rPr>
              <a:t>tiempo </a:t>
            </a:r>
            <a:r>
              <a:rPr sz="2000" spc="60" dirty="0">
                <a:latin typeface="Arial" panose="020B0604020202020204" pitchFamily="34" charset="0"/>
                <a:cs typeface="Arial" panose="020B0604020202020204" pitchFamily="34" charset="0"/>
              </a:rPr>
              <a:t>promedio  requerido</a:t>
            </a:r>
            <a:r>
              <a:rPr sz="2000" spc="-125" dirty="0">
                <a:latin typeface="Arial" panose="020B0604020202020204" pitchFamily="34" charset="0"/>
                <a:cs typeface="Arial" panose="020B0604020202020204" pitchFamily="34" charset="0"/>
              </a:rPr>
              <a:t> </a:t>
            </a:r>
            <a:r>
              <a:rPr sz="2000" spc="40" dirty="0">
                <a:latin typeface="Arial" panose="020B0604020202020204" pitchFamily="34" charset="0"/>
                <a:cs typeface="Arial" panose="020B0604020202020204" pitchFamily="34" charset="0"/>
              </a:rPr>
              <a:t>para</a:t>
            </a:r>
            <a:r>
              <a:rPr sz="2000" spc="-114" dirty="0">
                <a:latin typeface="Arial" panose="020B0604020202020204" pitchFamily="34" charset="0"/>
                <a:cs typeface="Arial" panose="020B0604020202020204" pitchFamily="34" charset="0"/>
              </a:rPr>
              <a:t> </a:t>
            </a:r>
            <a:r>
              <a:rPr sz="2000" spc="75" dirty="0">
                <a:latin typeface="Arial" panose="020B0604020202020204" pitchFamily="34" charset="0"/>
                <a:cs typeface="Arial" panose="020B0604020202020204" pitchFamily="34" charset="0"/>
              </a:rPr>
              <a:t>poner</a:t>
            </a:r>
            <a:r>
              <a:rPr sz="2000" spc="-100" dirty="0">
                <a:latin typeface="Arial" panose="020B0604020202020204" pitchFamily="34" charset="0"/>
                <a:cs typeface="Arial" panose="020B0604020202020204" pitchFamily="34" charset="0"/>
              </a:rPr>
              <a:t> </a:t>
            </a:r>
            <a:r>
              <a:rPr sz="2000" spc="55" dirty="0">
                <a:latin typeface="Arial" panose="020B0604020202020204" pitchFamily="34" charset="0"/>
                <a:cs typeface="Arial" panose="020B0604020202020204" pitchFamily="34" charset="0"/>
              </a:rPr>
              <a:t>en</a:t>
            </a:r>
            <a:r>
              <a:rPr sz="2000" spc="-105" dirty="0">
                <a:latin typeface="Arial" panose="020B0604020202020204" pitchFamily="34" charset="0"/>
                <a:cs typeface="Arial" panose="020B0604020202020204" pitchFamily="34" charset="0"/>
              </a:rPr>
              <a:t> </a:t>
            </a:r>
            <a:r>
              <a:rPr sz="2000" spc="50" dirty="0">
                <a:latin typeface="Arial" panose="020B0604020202020204" pitchFamily="34" charset="0"/>
                <a:cs typeface="Arial" panose="020B0604020202020204" pitchFamily="34" charset="0"/>
              </a:rPr>
              <a:t>operación</a:t>
            </a:r>
            <a:r>
              <a:rPr sz="2000" spc="-114"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al</a:t>
            </a:r>
            <a:r>
              <a:rPr sz="2000" spc="-95" dirty="0">
                <a:latin typeface="Arial" panose="020B0604020202020204" pitchFamily="34" charset="0"/>
                <a:cs typeface="Arial" panose="020B0604020202020204" pitchFamily="34" charset="0"/>
              </a:rPr>
              <a:t> </a:t>
            </a:r>
            <a:r>
              <a:rPr sz="2000" spc="65" dirty="0">
                <a:latin typeface="Arial" panose="020B0604020202020204" pitchFamily="34" charset="0"/>
                <a:cs typeface="Arial" panose="020B0604020202020204" pitchFamily="34" charset="0"/>
              </a:rPr>
              <a:t>equipo  </a:t>
            </a:r>
            <a:r>
              <a:rPr sz="2000" spc="70" dirty="0">
                <a:latin typeface="Arial" panose="020B0604020202020204" pitchFamily="34" charset="0"/>
                <a:cs typeface="Arial" panose="020B0604020202020204" pitchFamily="34" charset="0"/>
              </a:rPr>
              <a:t>luego </a:t>
            </a:r>
            <a:r>
              <a:rPr sz="2000" spc="90" dirty="0">
                <a:latin typeface="Arial" panose="020B0604020202020204" pitchFamily="34" charset="0"/>
                <a:cs typeface="Arial" panose="020B0604020202020204" pitchFamily="34" charset="0"/>
              </a:rPr>
              <a:t>de</a:t>
            </a:r>
            <a:r>
              <a:rPr sz="2000" spc="-430" dirty="0">
                <a:latin typeface="Arial" panose="020B0604020202020204" pitchFamily="34" charset="0"/>
                <a:cs typeface="Arial" panose="020B0604020202020204" pitchFamily="34" charset="0"/>
              </a:rPr>
              <a:t> </a:t>
            </a:r>
            <a:r>
              <a:rPr sz="2000" spc="30" dirty="0">
                <a:latin typeface="Arial" panose="020B0604020202020204" pitchFamily="34" charset="0"/>
                <a:cs typeface="Arial" panose="020B0604020202020204" pitchFamily="34" charset="0"/>
              </a:rPr>
              <a:t>una </a:t>
            </a:r>
            <a:r>
              <a:rPr sz="2000" spc="-45" dirty="0">
                <a:latin typeface="Arial" panose="020B0604020202020204" pitchFamily="34" charset="0"/>
                <a:cs typeface="Arial" panose="020B0604020202020204" pitchFamily="34" charset="0"/>
              </a:rPr>
              <a:t>falla.</a:t>
            </a:r>
            <a:endParaRPr sz="2000">
              <a:latin typeface="Arial" panose="020B0604020202020204" pitchFamily="34" charset="0"/>
              <a:cs typeface="Arial" panose="020B0604020202020204" pitchFamily="34" charset="0"/>
            </a:endParaRPr>
          </a:p>
        </p:txBody>
      </p:sp>
      <p:sp>
        <p:nvSpPr>
          <p:cNvPr id="6" name="object 9">
            <a:extLst>
              <a:ext uri="{FF2B5EF4-FFF2-40B4-BE49-F238E27FC236}">
                <a16:creationId xmlns:a16="http://schemas.microsoft.com/office/drawing/2014/main" id="{B0170F95-7913-4BE5-945A-796B3547D6D4}"/>
              </a:ext>
            </a:extLst>
          </p:cNvPr>
          <p:cNvSpPr txBox="1"/>
          <p:nvPr/>
        </p:nvSpPr>
        <p:spPr>
          <a:xfrm>
            <a:off x="677334" y="4976748"/>
            <a:ext cx="5725795" cy="1154430"/>
          </a:xfrm>
          <a:prstGeom prst="rect">
            <a:avLst/>
          </a:prstGeom>
        </p:spPr>
        <p:txBody>
          <a:bodyPr vert="horz" wrap="square" lIns="0" tIns="43180" rIns="0" bIns="0" rtlCol="0">
            <a:spAutoFit/>
          </a:bodyPr>
          <a:lstStyle/>
          <a:p>
            <a:pPr marL="194945" marR="5080" indent="-182880">
              <a:lnSpc>
                <a:spcPct val="90000"/>
              </a:lnSpc>
              <a:spcBef>
                <a:spcPts val="340"/>
              </a:spcBef>
              <a:buClr>
                <a:srgbClr val="9E3611"/>
              </a:buClr>
              <a:buSzPct val="85000"/>
              <a:buFont typeface="Wingdings"/>
              <a:buChar char=""/>
              <a:tabLst>
                <a:tab pos="195580" algn="l"/>
              </a:tabLst>
            </a:pPr>
            <a:r>
              <a:rPr sz="2000" b="1" spc="245" dirty="0">
                <a:latin typeface="Arial" panose="020B0604020202020204" pitchFamily="34" charset="0"/>
                <a:cs typeface="Arial" panose="020B0604020202020204" pitchFamily="34" charset="0"/>
              </a:rPr>
              <a:t>MTTF </a:t>
            </a:r>
            <a:r>
              <a:rPr sz="2000" b="1" spc="140" dirty="0">
                <a:latin typeface="Arial" panose="020B0604020202020204" pitchFamily="34" charset="0"/>
                <a:cs typeface="Arial" panose="020B0604020202020204" pitchFamily="34" charset="0"/>
              </a:rPr>
              <a:t>(Mean </a:t>
            </a:r>
            <a:r>
              <a:rPr sz="2000" b="1" spc="100" dirty="0">
                <a:latin typeface="Arial" panose="020B0604020202020204" pitchFamily="34" charset="0"/>
                <a:cs typeface="Arial" panose="020B0604020202020204" pitchFamily="34" charset="0"/>
              </a:rPr>
              <a:t>Time </a:t>
            </a:r>
            <a:r>
              <a:rPr sz="2000" b="1" spc="-10" dirty="0">
                <a:latin typeface="Arial" panose="020B0604020202020204" pitchFamily="34" charset="0"/>
                <a:cs typeface="Arial" panose="020B0604020202020204" pitchFamily="34" charset="0"/>
              </a:rPr>
              <a:t>To </a:t>
            </a:r>
            <a:r>
              <a:rPr sz="2000" b="1" spc="60" dirty="0">
                <a:latin typeface="Arial" panose="020B0604020202020204" pitchFamily="34" charset="0"/>
                <a:cs typeface="Arial" panose="020B0604020202020204" pitchFamily="34" charset="0"/>
              </a:rPr>
              <a:t>Fail </a:t>
            </a:r>
            <a:r>
              <a:rPr sz="2000" b="1" spc="235" dirty="0">
                <a:latin typeface="Arial" panose="020B0604020202020204" pitchFamily="34" charset="0"/>
                <a:cs typeface="Arial" panose="020B0604020202020204" pitchFamily="34" charset="0"/>
              </a:rPr>
              <a:t>/ </a:t>
            </a:r>
            <a:r>
              <a:rPr sz="2000" b="1" spc="55" dirty="0">
                <a:latin typeface="Arial" panose="020B0604020202020204" pitchFamily="34" charset="0"/>
                <a:cs typeface="Arial" panose="020B0604020202020204" pitchFamily="34" charset="0"/>
              </a:rPr>
              <a:t>tiempo  </a:t>
            </a:r>
            <a:r>
              <a:rPr sz="2000" b="1" spc="75" dirty="0">
                <a:latin typeface="Arial" panose="020B0604020202020204" pitchFamily="34" charset="0"/>
                <a:cs typeface="Arial" panose="020B0604020202020204" pitchFamily="34" charset="0"/>
              </a:rPr>
              <a:t>promedio </a:t>
            </a:r>
            <a:r>
              <a:rPr sz="2000" b="1" spc="80" dirty="0">
                <a:latin typeface="Arial" panose="020B0604020202020204" pitchFamily="34" charset="0"/>
                <a:cs typeface="Arial" panose="020B0604020202020204" pitchFamily="34" charset="0"/>
              </a:rPr>
              <a:t>para </a:t>
            </a:r>
            <a:r>
              <a:rPr sz="2000" b="1" spc="25" dirty="0">
                <a:latin typeface="Arial" panose="020B0604020202020204" pitchFamily="34" charset="0"/>
                <a:cs typeface="Arial" panose="020B0604020202020204" pitchFamily="34" charset="0"/>
              </a:rPr>
              <a:t>falla)</a:t>
            </a:r>
            <a:r>
              <a:rPr sz="2000" spc="25" dirty="0">
                <a:latin typeface="Arial" panose="020B0604020202020204" pitchFamily="34" charset="0"/>
                <a:cs typeface="Arial" panose="020B0604020202020204" pitchFamily="34" charset="0"/>
              </a:rPr>
              <a:t>, tiempo </a:t>
            </a:r>
            <a:r>
              <a:rPr sz="2000" spc="65" dirty="0">
                <a:latin typeface="Arial" panose="020B0604020202020204" pitchFamily="34" charset="0"/>
                <a:cs typeface="Arial" panose="020B0604020202020204" pitchFamily="34" charset="0"/>
              </a:rPr>
              <a:t>promedio que  </a:t>
            </a:r>
            <a:r>
              <a:rPr sz="2000" spc="95" dirty="0">
                <a:latin typeface="Arial" panose="020B0604020202020204" pitchFamily="34" charset="0"/>
                <a:cs typeface="Arial" panose="020B0604020202020204" pitchFamily="34" charset="0"/>
              </a:rPr>
              <a:t>debe</a:t>
            </a:r>
            <a:r>
              <a:rPr sz="2000" spc="-110" dirty="0">
                <a:latin typeface="Arial" panose="020B0604020202020204" pitchFamily="34" charset="0"/>
                <a:cs typeface="Arial" panose="020B0604020202020204" pitchFamily="34" charset="0"/>
              </a:rPr>
              <a:t> </a:t>
            </a:r>
            <a:r>
              <a:rPr sz="2000" spc="30" dirty="0">
                <a:latin typeface="Arial" panose="020B0604020202020204" pitchFamily="34" charset="0"/>
                <a:cs typeface="Arial" panose="020B0604020202020204" pitchFamily="34" charset="0"/>
              </a:rPr>
              <a:t>transcurrir</a:t>
            </a:r>
            <a:r>
              <a:rPr sz="2000" spc="-130" dirty="0">
                <a:latin typeface="Arial" panose="020B0604020202020204" pitchFamily="34" charset="0"/>
                <a:cs typeface="Arial" panose="020B0604020202020204" pitchFamily="34" charset="0"/>
              </a:rPr>
              <a:t> </a:t>
            </a:r>
            <a:r>
              <a:rPr sz="2000" spc="50" dirty="0">
                <a:latin typeface="Arial" panose="020B0604020202020204" pitchFamily="34" charset="0"/>
                <a:cs typeface="Arial" panose="020B0604020202020204" pitchFamily="34" charset="0"/>
              </a:rPr>
              <a:t>en</a:t>
            </a:r>
            <a:r>
              <a:rPr sz="2000" spc="-105" dirty="0">
                <a:latin typeface="Arial" panose="020B0604020202020204" pitchFamily="34" charset="0"/>
                <a:cs typeface="Arial" panose="020B0604020202020204" pitchFamily="34" charset="0"/>
              </a:rPr>
              <a:t> </a:t>
            </a:r>
            <a:r>
              <a:rPr sz="2000" spc="50" dirty="0">
                <a:latin typeface="Arial" panose="020B0604020202020204" pitchFamily="34" charset="0"/>
                <a:cs typeface="Arial" panose="020B0604020202020204" pitchFamily="34" charset="0"/>
              </a:rPr>
              <a:t>operación</a:t>
            </a:r>
            <a:r>
              <a:rPr sz="2000" spc="-130" dirty="0">
                <a:latin typeface="Arial" panose="020B0604020202020204" pitchFamily="34" charset="0"/>
                <a:cs typeface="Arial" panose="020B0604020202020204" pitchFamily="34" charset="0"/>
              </a:rPr>
              <a:t> </a:t>
            </a:r>
            <a:r>
              <a:rPr sz="2000" spc="45" dirty="0">
                <a:latin typeface="Arial" panose="020B0604020202020204" pitchFamily="34" charset="0"/>
                <a:cs typeface="Arial" panose="020B0604020202020204" pitchFamily="34" charset="0"/>
              </a:rPr>
              <a:t>normal</a:t>
            </a:r>
            <a:r>
              <a:rPr sz="2000" spc="-105" dirty="0">
                <a:latin typeface="Arial" panose="020B0604020202020204" pitchFamily="34" charset="0"/>
                <a:cs typeface="Arial" panose="020B0604020202020204" pitchFamily="34" charset="0"/>
              </a:rPr>
              <a:t> </a:t>
            </a:r>
            <a:r>
              <a:rPr sz="2000" spc="40" dirty="0">
                <a:latin typeface="Arial" panose="020B0604020202020204" pitchFamily="34" charset="0"/>
                <a:cs typeface="Arial" panose="020B0604020202020204" pitchFamily="34" charset="0"/>
              </a:rPr>
              <a:t>para</a:t>
            </a:r>
            <a:r>
              <a:rPr sz="2000" spc="-125" dirty="0">
                <a:latin typeface="Arial" panose="020B0604020202020204" pitchFamily="34" charset="0"/>
                <a:cs typeface="Arial" panose="020B0604020202020204" pitchFamily="34" charset="0"/>
              </a:rPr>
              <a:t> </a:t>
            </a:r>
            <a:r>
              <a:rPr sz="2000" spc="65" dirty="0">
                <a:latin typeface="Arial" panose="020B0604020202020204" pitchFamily="34" charset="0"/>
                <a:cs typeface="Arial" panose="020B0604020202020204" pitchFamily="34" charset="0"/>
              </a:rPr>
              <a:t>que  </a:t>
            </a:r>
            <a:r>
              <a:rPr sz="2000" spc="80" dirty="0">
                <a:latin typeface="Arial" panose="020B0604020202020204" pitchFamily="34" charset="0"/>
                <a:cs typeface="Arial" panose="020B0604020202020204" pitchFamily="34" charset="0"/>
              </a:rPr>
              <a:t>se </a:t>
            </a:r>
            <a:r>
              <a:rPr sz="2000" spc="40" dirty="0">
                <a:latin typeface="Arial" panose="020B0604020202020204" pitchFamily="34" charset="0"/>
                <a:cs typeface="Arial" panose="020B0604020202020204" pitchFamily="34" charset="0"/>
              </a:rPr>
              <a:t>produzca </a:t>
            </a:r>
            <a:r>
              <a:rPr sz="2000" spc="30" dirty="0">
                <a:latin typeface="Arial" panose="020B0604020202020204" pitchFamily="34" charset="0"/>
                <a:cs typeface="Arial" panose="020B0604020202020204" pitchFamily="34" charset="0"/>
              </a:rPr>
              <a:t>una</a:t>
            </a:r>
            <a:r>
              <a:rPr sz="2000" spc="-455" dirty="0">
                <a:latin typeface="Arial" panose="020B0604020202020204" pitchFamily="34" charset="0"/>
                <a:cs typeface="Arial" panose="020B0604020202020204" pitchFamily="34" charset="0"/>
              </a:rPr>
              <a:t> </a:t>
            </a:r>
            <a:r>
              <a:rPr sz="2000" spc="-45" dirty="0">
                <a:latin typeface="Arial" panose="020B0604020202020204" pitchFamily="34" charset="0"/>
                <a:cs typeface="Arial" panose="020B0604020202020204" pitchFamily="34" charset="0"/>
              </a:rPr>
              <a:t>falla.</a:t>
            </a:r>
            <a:endParaRP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51907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92793BD-2F89-46D6-9058-7E551BE43BF7}"/>
              </a:ext>
            </a:extLst>
          </p:cNvPr>
          <p:cNvSpPr>
            <a:spLocks noGrp="1"/>
          </p:cNvSpPr>
          <p:nvPr>
            <p:ph type="title"/>
          </p:nvPr>
        </p:nvSpPr>
        <p:spPr>
          <a:xfrm>
            <a:off x="8253031" y="2420698"/>
            <a:ext cx="2787476" cy="2312804"/>
          </a:xfrm>
        </p:spPr>
        <p:txBody>
          <a:bodyPr>
            <a:normAutofit/>
          </a:bodyPr>
          <a:lstStyle/>
          <a:p>
            <a:r>
              <a:rPr lang="es-ES" sz="4500" b="1" dirty="0">
                <a:solidFill>
                  <a:schemeClr val="tx1"/>
                </a:solidFill>
                <a:latin typeface="Arial Black" panose="020B0A04020102020204" pitchFamily="34" charset="0"/>
                <a:cs typeface="Arial" panose="020B0604020202020204" pitchFamily="34" charset="0"/>
              </a:rPr>
              <a:t>MTBF / MTTR / MTTF</a:t>
            </a:r>
          </a:p>
        </p:txBody>
      </p:sp>
      <p:sp>
        <p:nvSpPr>
          <p:cNvPr id="5" name="object 2">
            <a:extLst>
              <a:ext uri="{FF2B5EF4-FFF2-40B4-BE49-F238E27FC236}">
                <a16:creationId xmlns:a16="http://schemas.microsoft.com/office/drawing/2014/main" id="{146F1B11-AFC6-4661-86C7-B647DA3336B3}"/>
              </a:ext>
            </a:extLst>
          </p:cNvPr>
          <p:cNvSpPr txBox="1"/>
          <p:nvPr/>
        </p:nvSpPr>
        <p:spPr>
          <a:xfrm>
            <a:off x="884457" y="2735889"/>
            <a:ext cx="1934941" cy="701040"/>
          </a:xfrm>
          <a:prstGeom prst="rect">
            <a:avLst/>
          </a:prstGeom>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horz" wrap="square" lIns="0" tIns="12065" rIns="0" bIns="0" rtlCol="0">
            <a:spAutoFit/>
          </a:bodyPr>
          <a:lstStyle/>
          <a:p>
            <a:pPr marL="542925" marR="396875" indent="-147320">
              <a:lnSpc>
                <a:spcPct val="100800"/>
              </a:lnSpc>
              <a:spcBef>
                <a:spcPts val="95"/>
              </a:spcBef>
            </a:pPr>
            <a:r>
              <a:rPr sz="2200" spc="-185" dirty="0">
                <a:solidFill>
                  <a:schemeClr val="tx1"/>
                </a:solidFill>
                <a:latin typeface="Carlito"/>
                <a:cs typeface="Carlito"/>
              </a:rPr>
              <a:t>Operación  </a:t>
            </a:r>
            <a:r>
              <a:rPr sz="2200" spc="-210" dirty="0">
                <a:solidFill>
                  <a:schemeClr val="tx1"/>
                </a:solidFill>
                <a:latin typeface="Carlito"/>
                <a:cs typeface="Carlito"/>
              </a:rPr>
              <a:t>normal</a:t>
            </a:r>
            <a:endParaRPr sz="2200" dirty="0">
              <a:solidFill>
                <a:schemeClr val="tx1"/>
              </a:solidFill>
              <a:latin typeface="Carlito"/>
              <a:cs typeface="Carlito"/>
            </a:endParaRPr>
          </a:p>
        </p:txBody>
      </p:sp>
      <p:grpSp>
        <p:nvGrpSpPr>
          <p:cNvPr id="6" name="object 3">
            <a:extLst>
              <a:ext uri="{FF2B5EF4-FFF2-40B4-BE49-F238E27FC236}">
                <a16:creationId xmlns:a16="http://schemas.microsoft.com/office/drawing/2014/main" id="{30E52934-B80B-478D-B05C-BA3BD6269F79}"/>
              </a:ext>
            </a:extLst>
          </p:cNvPr>
          <p:cNvGrpSpPr/>
          <p:nvPr/>
        </p:nvGrpSpPr>
        <p:grpSpPr>
          <a:xfrm>
            <a:off x="673903" y="1409136"/>
            <a:ext cx="6160770" cy="2241550"/>
            <a:chOff x="673903" y="1409136"/>
            <a:chExt cx="6160770" cy="2241550"/>
          </a:xfrm>
        </p:grpSpPr>
        <p:sp>
          <p:nvSpPr>
            <p:cNvPr id="7" name="object 4">
              <a:extLst>
                <a:ext uri="{FF2B5EF4-FFF2-40B4-BE49-F238E27FC236}">
                  <a16:creationId xmlns:a16="http://schemas.microsoft.com/office/drawing/2014/main" id="{AD40EB3D-506E-428A-8EC7-181774CF9B91}"/>
                </a:ext>
              </a:extLst>
            </p:cNvPr>
            <p:cNvSpPr/>
            <p:nvPr/>
          </p:nvSpPr>
          <p:spPr>
            <a:xfrm>
              <a:off x="699303" y="1431679"/>
              <a:ext cx="316230" cy="2196465"/>
            </a:xfrm>
            <a:custGeom>
              <a:avLst/>
              <a:gdLst/>
              <a:ahLst/>
              <a:cxnLst/>
              <a:rect l="l" t="t" r="r" b="b"/>
              <a:pathLst>
                <a:path w="316230" h="2196465">
                  <a:moveTo>
                    <a:pt x="162711" y="2195873"/>
                  </a:moveTo>
                  <a:lnTo>
                    <a:pt x="162710" y="0"/>
                  </a:lnTo>
                </a:path>
                <a:path w="316230" h="2196465">
                  <a:moveTo>
                    <a:pt x="315995" y="403421"/>
                  </a:moveTo>
                  <a:lnTo>
                    <a:pt x="284381" y="370316"/>
                  </a:lnTo>
                  <a:lnTo>
                    <a:pt x="255944" y="333629"/>
                  </a:lnTo>
                  <a:lnTo>
                    <a:pt x="230828" y="293723"/>
                  </a:lnTo>
                  <a:lnTo>
                    <a:pt x="209178" y="250962"/>
                  </a:lnTo>
                  <a:lnTo>
                    <a:pt x="191139" y="205708"/>
                  </a:lnTo>
                  <a:lnTo>
                    <a:pt x="176857" y="158325"/>
                  </a:lnTo>
                  <a:lnTo>
                    <a:pt x="166476" y="109177"/>
                  </a:lnTo>
                  <a:lnTo>
                    <a:pt x="160141" y="58627"/>
                  </a:lnTo>
                  <a:lnTo>
                    <a:pt x="157997" y="7038"/>
                  </a:lnTo>
                  <a:lnTo>
                    <a:pt x="155854" y="58627"/>
                  </a:lnTo>
                  <a:lnTo>
                    <a:pt x="149519" y="109177"/>
                  </a:lnTo>
                  <a:lnTo>
                    <a:pt x="139138" y="158325"/>
                  </a:lnTo>
                  <a:lnTo>
                    <a:pt x="124856" y="205708"/>
                  </a:lnTo>
                  <a:lnTo>
                    <a:pt x="106817" y="250962"/>
                  </a:lnTo>
                  <a:lnTo>
                    <a:pt x="85167" y="293723"/>
                  </a:lnTo>
                  <a:lnTo>
                    <a:pt x="60051" y="333629"/>
                  </a:lnTo>
                  <a:lnTo>
                    <a:pt x="31614" y="370316"/>
                  </a:lnTo>
                  <a:lnTo>
                    <a:pt x="0" y="403421"/>
                  </a:lnTo>
                </a:path>
              </a:pathLst>
            </a:custGeom>
            <a:ln w="50595">
              <a:solidFill>
                <a:srgbClr val="000000"/>
              </a:solidFill>
            </a:ln>
          </p:spPr>
          <p:txBody>
            <a:bodyPr wrap="square" lIns="0" tIns="0" rIns="0" bIns="0" rtlCol="0"/>
            <a:lstStyle/>
            <a:p>
              <a:endParaRPr/>
            </a:p>
          </p:txBody>
        </p:sp>
        <p:sp>
          <p:nvSpPr>
            <p:cNvPr id="8" name="object 5">
              <a:extLst>
                <a:ext uri="{FF2B5EF4-FFF2-40B4-BE49-F238E27FC236}">
                  <a16:creationId xmlns:a16="http://schemas.microsoft.com/office/drawing/2014/main" id="{B0AD2CEF-F46F-4F2D-860E-75B65EB0DD1D}"/>
                </a:ext>
              </a:extLst>
            </p:cNvPr>
            <p:cNvSpPr/>
            <p:nvPr/>
          </p:nvSpPr>
          <p:spPr>
            <a:xfrm>
              <a:off x="4060127" y="2614072"/>
              <a:ext cx="2760980" cy="971550"/>
            </a:xfrm>
            <a:custGeom>
              <a:avLst/>
              <a:gdLst/>
              <a:ahLst/>
              <a:cxnLst/>
              <a:rect l="l" t="t" r="r" b="b"/>
              <a:pathLst>
                <a:path w="2760979" h="971550">
                  <a:moveTo>
                    <a:pt x="2760476" y="0"/>
                  </a:moveTo>
                  <a:lnTo>
                    <a:pt x="0" y="0"/>
                  </a:lnTo>
                  <a:lnTo>
                    <a:pt x="0" y="971251"/>
                  </a:lnTo>
                  <a:lnTo>
                    <a:pt x="2760476" y="971251"/>
                  </a:lnTo>
                  <a:lnTo>
                    <a:pt x="2760476" y="0"/>
                  </a:lnTo>
                  <a:close/>
                </a:path>
              </a:pathLst>
            </a:custGeom>
            <a:solidFill>
              <a:srgbClr val="92D050"/>
            </a:solidFill>
          </p:spPr>
          <p:txBody>
            <a:bodyPr wrap="square" lIns="0" tIns="0" rIns="0" bIns="0" rtlCol="0"/>
            <a:lstStyle/>
            <a:p>
              <a:endParaRPr/>
            </a:p>
          </p:txBody>
        </p:sp>
        <p:sp>
          <p:nvSpPr>
            <p:cNvPr id="9" name="object 6">
              <a:extLst>
                <a:ext uri="{FF2B5EF4-FFF2-40B4-BE49-F238E27FC236}">
                  <a16:creationId xmlns:a16="http://schemas.microsoft.com/office/drawing/2014/main" id="{F83831ED-545B-443F-88B3-5AA1DDC64F04}"/>
                </a:ext>
              </a:extLst>
            </p:cNvPr>
            <p:cNvSpPr/>
            <p:nvPr/>
          </p:nvSpPr>
          <p:spPr>
            <a:xfrm>
              <a:off x="4060127" y="2614072"/>
              <a:ext cx="2760980" cy="971550"/>
            </a:xfrm>
            <a:custGeom>
              <a:avLst/>
              <a:gdLst/>
              <a:ahLst/>
              <a:cxnLst/>
              <a:rect l="l" t="t" r="r" b="b"/>
              <a:pathLst>
                <a:path w="2760979" h="971550">
                  <a:moveTo>
                    <a:pt x="0" y="971251"/>
                  </a:moveTo>
                  <a:lnTo>
                    <a:pt x="2760476" y="971251"/>
                  </a:lnTo>
                  <a:lnTo>
                    <a:pt x="2760476" y="0"/>
                  </a:lnTo>
                  <a:lnTo>
                    <a:pt x="0" y="0"/>
                  </a:lnTo>
                  <a:lnTo>
                    <a:pt x="0" y="971251"/>
                  </a:lnTo>
                  <a:close/>
                </a:path>
              </a:pathLst>
            </a:custGeom>
            <a:ln w="27523">
              <a:solidFill>
                <a:srgbClr val="000000"/>
              </a:solidFill>
            </a:ln>
          </p:spPr>
          <p:txBody>
            <a:bodyPr wrap="square" lIns="0" tIns="0" rIns="0" bIns="0" rtlCol="0"/>
            <a:lstStyle/>
            <a:p>
              <a:endParaRPr/>
            </a:p>
          </p:txBody>
        </p:sp>
      </p:grpSp>
      <p:sp>
        <p:nvSpPr>
          <p:cNvPr id="10" name="object 7">
            <a:extLst>
              <a:ext uri="{FF2B5EF4-FFF2-40B4-BE49-F238E27FC236}">
                <a16:creationId xmlns:a16="http://schemas.microsoft.com/office/drawing/2014/main" id="{99F8CB87-0FC5-47ED-8DD8-8103AFDB627B}"/>
              </a:ext>
            </a:extLst>
          </p:cNvPr>
          <p:cNvSpPr txBox="1"/>
          <p:nvPr/>
        </p:nvSpPr>
        <p:spPr>
          <a:xfrm>
            <a:off x="4060126" y="2614072"/>
            <a:ext cx="2760980" cy="971550"/>
          </a:xfrm>
          <a:prstGeom prst="rect">
            <a:avLst/>
          </a:prstGeom>
        </p:spPr>
        <p:txBody>
          <a:bodyPr vert="horz" wrap="square" lIns="0" tIns="5715" rIns="0" bIns="0" rtlCol="0">
            <a:spAutoFit/>
          </a:bodyPr>
          <a:lstStyle/>
          <a:p>
            <a:pPr>
              <a:lnSpc>
                <a:spcPct val="100000"/>
              </a:lnSpc>
              <a:spcBef>
                <a:spcPts val="45"/>
              </a:spcBef>
            </a:pPr>
            <a:endParaRPr sz="2050" dirty="0">
              <a:latin typeface="Times New Roman"/>
              <a:cs typeface="Times New Roman"/>
            </a:endParaRPr>
          </a:p>
          <a:p>
            <a:pPr marL="547370">
              <a:lnSpc>
                <a:spcPct val="100000"/>
              </a:lnSpc>
            </a:pPr>
            <a:r>
              <a:rPr sz="2200" spc="-204" dirty="0">
                <a:latin typeface="Carlito"/>
                <a:cs typeface="Carlito"/>
              </a:rPr>
              <a:t>Operación</a:t>
            </a:r>
            <a:r>
              <a:rPr sz="2200" spc="-110" dirty="0">
                <a:latin typeface="Carlito"/>
                <a:cs typeface="Carlito"/>
              </a:rPr>
              <a:t> </a:t>
            </a:r>
            <a:r>
              <a:rPr sz="2200" spc="-210" dirty="0">
                <a:latin typeface="Carlito"/>
                <a:cs typeface="Carlito"/>
              </a:rPr>
              <a:t>normal</a:t>
            </a:r>
            <a:endParaRPr sz="2200" dirty="0">
              <a:latin typeface="Carlito"/>
              <a:cs typeface="Carlito"/>
            </a:endParaRPr>
          </a:p>
        </p:txBody>
      </p:sp>
      <p:grpSp>
        <p:nvGrpSpPr>
          <p:cNvPr id="11" name="object 8">
            <a:extLst>
              <a:ext uri="{FF2B5EF4-FFF2-40B4-BE49-F238E27FC236}">
                <a16:creationId xmlns:a16="http://schemas.microsoft.com/office/drawing/2014/main" id="{9ED75DD1-319F-4D1C-BE11-25AFFF68F0F3}"/>
              </a:ext>
            </a:extLst>
          </p:cNvPr>
          <p:cNvGrpSpPr/>
          <p:nvPr/>
        </p:nvGrpSpPr>
        <p:grpSpPr>
          <a:xfrm>
            <a:off x="1945315" y="4655637"/>
            <a:ext cx="1402080" cy="731520"/>
            <a:chOff x="1945315" y="4655637"/>
            <a:chExt cx="1402080" cy="731520"/>
          </a:xfrm>
        </p:grpSpPr>
        <p:sp>
          <p:nvSpPr>
            <p:cNvPr id="12" name="object 9">
              <a:extLst>
                <a:ext uri="{FF2B5EF4-FFF2-40B4-BE49-F238E27FC236}">
                  <a16:creationId xmlns:a16="http://schemas.microsoft.com/office/drawing/2014/main" id="{194DAE14-3D58-46B0-B0F2-BEFBA7DF8512}"/>
                </a:ext>
              </a:extLst>
            </p:cNvPr>
            <p:cNvSpPr/>
            <p:nvPr/>
          </p:nvSpPr>
          <p:spPr>
            <a:xfrm>
              <a:off x="1972937" y="4683260"/>
              <a:ext cx="1346835" cy="676275"/>
            </a:xfrm>
            <a:custGeom>
              <a:avLst/>
              <a:gdLst/>
              <a:ahLst/>
              <a:cxnLst/>
              <a:rect l="l" t="t" r="r" b="b"/>
              <a:pathLst>
                <a:path w="1346835" h="676275">
                  <a:moveTo>
                    <a:pt x="673286" y="0"/>
                  </a:moveTo>
                  <a:lnTo>
                    <a:pt x="471300" y="126684"/>
                  </a:lnTo>
                  <a:lnTo>
                    <a:pt x="134657" y="126684"/>
                  </a:lnTo>
                  <a:lnTo>
                    <a:pt x="235650" y="295598"/>
                  </a:lnTo>
                  <a:lnTo>
                    <a:pt x="0" y="422294"/>
                  </a:lnTo>
                  <a:lnTo>
                    <a:pt x="336643" y="506751"/>
                  </a:lnTo>
                  <a:lnTo>
                    <a:pt x="370307" y="675664"/>
                  </a:lnTo>
                  <a:lnTo>
                    <a:pt x="673286" y="591207"/>
                  </a:lnTo>
                  <a:lnTo>
                    <a:pt x="976265" y="675664"/>
                  </a:lnTo>
                  <a:lnTo>
                    <a:pt x="1009930" y="506751"/>
                  </a:lnTo>
                  <a:lnTo>
                    <a:pt x="1346573" y="422294"/>
                  </a:lnTo>
                  <a:lnTo>
                    <a:pt x="1077259" y="295598"/>
                  </a:lnTo>
                  <a:lnTo>
                    <a:pt x="1211916" y="126684"/>
                  </a:lnTo>
                  <a:lnTo>
                    <a:pt x="841608" y="126684"/>
                  </a:lnTo>
                  <a:lnTo>
                    <a:pt x="673286" y="0"/>
                  </a:lnTo>
                  <a:close/>
                </a:path>
              </a:pathLst>
            </a:custGeom>
            <a:solidFill>
              <a:srgbClr val="FFB7B7"/>
            </a:solidFill>
          </p:spPr>
          <p:txBody>
            <a:bodyPr wrap="square" lIns="0" tIns="0" rIns="0" bIns="0" rtlCol="0"/>
            <a:lstStyle/>
            <a:p>
              <a:endParaRPr/>
            </a:p>
          </p:txBody>
        </p:sp>
        <p:sp>
          <p:nvSpPr>
            <p:cNvPr id="13" name="object 10">
              <a:extLst>
                <a:ext uri="{FF2B5EF4-FFF2-40B4-BE49-F238E27FC236}">
                  <a16:creationId xmlns:a16="http://schemas.microsoft.com/office/drawing/2014/main" id="{956F530F-298E-44AE-B359-50EB11F7A994}"/>
                </a:ext>
              </a:extLst>
            </p:cNvPr>
            <p:cNvSpPr/>
            <p:nvPr/>
          </p:nvSpPr>
          <p:spPr>
            <a:xfrm>
              <a:off x="1972937" y="4683260"/>
              <a:ext cx="1346835" cy="676275"/>
            </a:xfrm>
            <a:custGeom>
              <a:avLst/>
              <a:gdLst/>
              <a:ahLst/>
              <a:cxnLst/>
              <a:rect l="l" t="t" r="r" b="b"/>
              <a:pathLst>
                <a:path w="1346835" h="676275">
                  <a:moveTo>
                    <a:pt x="471300" y="126684"/>
                  </a:moveTo>
                  <a:lnTo>
                    <a:pt x="134657" y="126684"/>
                  </a:lnTo>
                  <a:lnTo>
                    <a:pt x="235650" y="295598"/>
                  </a:lnTo>
                  <a:lnTo>
                    <a:pt x="0" y="422294"/>
                  </a:lnTo>
                  <a:lnTo>
                    <a:pt x="336643" y="506751"/>
                  </a:lnTo>
                  <a:lnTo>
                    <a:pt x="370307" y="675664"/>
                  </a:lnTo>
                  <a:lnTo>
                    <a:pt x="673286" y="591207"/>
                  </a:lnTo>
                  <a:lnTo>
                    <a:pt x="976265" y="675664"/>
                  </a:lnTo>
                  <a:lnTo>
                    <a:pt x="1009930" y="506751"/>
                  </a:lnTo>
                  <a:lnTo>
                    <a:pt x="1346573" y="422294"/>
                  </a:lnTo>
                  <a:lnTo>
                    <a:pt x="1077259" y="295598"/>
                  </a:lnTo>
                  <a:lnTo>
                    <a:pt x="1211916" y="126684"/>
                  </a:lnTo>
                  <a:lnTo>
                    <a:pt x="841608" y="126684"/>
                  </a:lnTo>
                  <a:lnTo>
                    <a:pt x="673286" y="0"/>
                  </a:lnTo>
                  <a:lnTo>
                    <a:pt x="471300" y="126684"/>
                  </a:lnTo>
                  <a:close/>
                </a:path>
              </a:pathLst>
            </a:custGeom>
            <a:ln w="54007">
              <a:solidFill>
                <a:srgbClr val="FF0000"/>
              </a:solidFill>
            </a:ln>
          </p:spPr>
          <p:txBody>
            <a:bodyPr wrap="square" lIns="0" tIns="0" rIns="0" bIns="0" rtlCol="0"/>
            <a:lstStyle/>
            <a:p>
              <a:endParaRPr/>
            </a:p>
          </p:txBody>
        </p:sp>
      </p:grpSp>
      <p:sp>
        <p:nvSpPr>
          <p:cNvPr id="14" name="object 11">
            <a:extLst>
              <a:ext uri="{FF2B5EF4-FFF2-40B4-BE49-F238E27FC236}">
                <a16:creationId xmlns:a16="http://schemas.microsoft.com/office/drawing/2014/main" id="{A9E9AB28-1AB1-4637-8091-AE562F8ABD7B}"/>
              </a:ext>
            </a:extLst>
          </p:cNvPr>
          <p:cNvSpPr txBox="1"/>
          <p:nvPr/>
        </p:nvSpPr>
        <p:spPr>
          <a:xfrm>
            <a:off x="2383465" y="4843493"/>
            <a:ext cx="510540" cy="295910"/>
          </a:xfrm>
          <a:prstGeom prst="rect">
            <a:avLst/>
          </a:prstGeom>
        </p:spPr>
        <p:txBody>
          <a:bodyPr vert="horz" wrap="square" lIns="0" tIns="15240" rIns="0" bIns="0" rtlCol="0">
            <a:spAutoFit/>
          </a:bodyPr>
          <a:lstStyle/>
          <a:p>
            <a:pPr marL="12700">
              <a:lnSpc>
                <a:spcPct val="100000"/>
              </a:lnSpc>
              <a:spcBef>
                <a:spcPts val="120"/>
              </a:spcBef>
            </a:pPr>
            <a:r>
              <a:rPr sz="1750" b="1" spc="-135" dirty="0">
                <a:solidFill>
                  <a:srgbClr val="FF0000"/>
                </a:solidFill>
                <a:latin typeface="Carlito"/>
                <a:cs typeface="Carlito"/>
              </a:rPr>
              <a:t>Falla </a:t>
            </a:r>
            <a:r>
              <a:rPr sz="1750" b="1" spc="-185" dirty="0">
                <a:solidFill>
                  <a:srgbClr val="FF0000"/>
                </a:solidFill>
                <a:latin typeface="Carlito"/>
                <a:cs typeface="Carlito"/>
              </a:rPr>
              <a:t>n</a:t>
            </a:r>
            <a:endParaRPr sz="1750">
              <a:latin typeface="Carlito"/>
              <a:cs typeface="Carlito"/>
            </a:endParaRPr>
          </a:p>
        </p:txBody>
      </p:sp>
      <p:grpSp>
        <p:nvGrpSpPr>
          <p:cNvPr id="15" name="object 12">
            <a:extLst>
              <a:ext uri="{FF2B5EF4-FFF2-40B4-BE49-F238E27FC236}">
                <a16:creationId xmlns:a16="http://schemas.microsoft.com/office/drawing/2014/main" id="{0F2045E7-F771-424A-A12A-6BC3A6D32B23}"/>
              </a:ext>
            </a:extLst>
          </p:cNvPr>
          <p:cNvGrpSpPr/>
          <p:nvPr/>
        </p:nvGrpSpPr>
        <p:grpSpPr>
          <a:xfrm>
            <a:off x="2526816" y="3638559"/>
            <a:ext cx="4994910" cy="1832610"/>
            <a:chOff x="2526816" y="3638559"/>
            <a:chExt cx="4994910" cy="1832610"/>
          </a:xfrm>
        </p:grpSpPr>
        <p:sp>
          <p:nvSpPr>
            <p:cNvPr id="16" name="object 13">
              <a:extLst>
                <a:ext uri="{FF2B5EF4-FFF2-40B4-BE49-F238E27FC236}">
                  <a16:creationId xmlns:a16="http://schemas.microsoft.com/office/drawing/2014/main" id="{8C0DFA35-A6E5-46CD-9ACC-0D49468B138B}"/>
                </a:ext>
              </a:extLst>
            </p:cNvPr>
            <p:cNvSpPr/>
            <p:nvPr/>
          </p:nvSpPr>
          <p:spPr>
            <a:xfrm>
              <a:off x="2646224" y="3655704"/>
              <a:ext cx="0" cy="1028065"/>
            </a:xfrm>
            <a:custGeom>
              <a:avLst/>
              <a:gdLst/>
              <a:ahLst/>
              <a:cxnLst/>
              <a:rect l="l" t="t" r="r" b="b"/>
              <a:pathLst>
                <a:path h="1028064">
                  <a:moveTo>
                    <a:pt x="0" y="0"/>
                  </a:moveTo>
                  <a:lnTo>
                    <a:pt x="0" y="1027555"/>
                  </a:lnTo>
                </a:path>
              </a:pathLst>
            </a:custGeom>
            <a:ln w="33664">
              <a:solidFill>
                <a:srgbClr val="FF0000"/>
              </a:solidFill>
            </a:ln>
          </p:spPr>
          <p:txBody>
            <a:bodyPr wrap="square" lIns="0" tIns="0" rIns="0" bIns="0" rtlCol="0"/>
            <a:lstStyle/>
            <a:p>
              <a:endParaRPr/>
            </a:p>
          </p:txBody>
        </p:sp>
        <p:sp>
          <p:nvSpPr>
            <p:cNvPr id="17" name="object 14">
              <a:extLst>
                <a:ext uri="{FF2B5EF4-FFF2-40B4-BE49-F238E27FC236}">
                  <a16:creationId xmlns:a16="http://schemas.microsoft.com/office/drawing/2014/main" id="{C9B126C4-8F84-4E55-86D4-8B49539599CB}"/>
                </a:ext>
              </a:extLst>
            </p:cNvPr>
            <p:cNvSpPr/>
            <p:nvPr/>
          </p:nvSpPr>
          <p:spPr>
            <a:xfrm>
              <a:off x="2545231" y="4303205"/>
              <a:ext cx="202565" cy="380365"/>
            </a:xfrm>
            <a:custGeom>
              <a:avLst/>
              <a:gdLst/>
              <a:ahLst/>
              <a:cxnLst/>
              <a:rect l="l" t="t" r="r" b="b"/>
              <a:pathLst>
                <a:path w="202564" h="380364">
                  <a:moveTo>
                    <a:pt x="0" y="0"/>
                  </a:moveTo>
                  <a:lnTo>
                    <a:pt x="100993" y="380054"/>
                  </a:lnTo>
                  <a:lnTo>
                    <a:pt x="201986" y="0"/>
                  </a:lnTo>
                </a:path>
              </a:pathLst>
            </a:custGeom>
            <a:ln w="35550">
              <a:solidFill>
                <a:srgbClr val="FF0000"/>
              </a:solidFill>
            </a:ln>
          </p:spPr>
          <p:txBody>
            <a:bodyPr wrap="square" lIns="0" tIns="0" rIns="0" bIns="0" rtlCol="0"/>
            <a:lstStyle/>
            <a:p>
              <a:endParaRPr/>
            </a:p>
          </p:txBody>
        </p:sp>
        <p:sp>
          <p:nvSpPr>
            <p:cNvPr id="18" name="object 15">
              <a:extLst>
                <a:ext uri="{FF2B5EF4-FFF2-40B4-BE49-F238E27FC236}">
                  <a16:creationId xmlns:a16="http://schemas.microsoft.com/office/drawing/2014/main" id="{D0FE9D0F-7A21-4CC6-81A2-C08DD4D8F238}"/>
                </a:ext>
              </a:extLst>
            </p:cNvPr>
            <p:cNvSpPr/>
            <p:nvPr/>
          </p:nvSpPr>
          <p:spPr>
            <a:xfrm>
              <a:off x="6147316" y="4598803"/>
              <a:ext cx="1346835" cy="845185"/>
            </a:xfrm>
            <a:custGeom>
              <a:avLst/>
              <a:gdLst/>
              <a:ahLst/>
              <a:cxnLst/>
              <a:rect l="l" t="t" r="r" b="b"/>
              <a:pathLst>
                <a:path w="1346834" h="845185">
                  <a:moveTo>
                    <a:pt x="673286" y="0"/>
                  </a:moveTo>
                  <a:lnTo>
                    <a:pt x="471300" y="211141"/>
                  </a:lnTo>
                  <a:lnTo>
                    <a:pt x="134657" y="168913"/>
                  </a:lnTo>
                  <a:lnTo>
                    <a:pt x="235650" y="380054"/>
                  </a:lnTo>
                  <a:lnTo>
                    <a:pt x="0" y="548979"/>
                  </a:lnTo>
                  <a:lnTo>
                    <a:pt x="336643" y="633436"/>
                  </a:lnTo>
                  <a:lnTo>
                    <a:pt x="370307" y="844577"/>
                  </a:lnTo>
                  <a:lnTo>
                    <a:pt x="673286" y="717892"/>
                  </a:lnTo>
                  <a:lnTo>
                    <a:pt x="976265" y="844577"/>
                  </a:lnTo>
                  <a:lnTo>
                    <a:pt x="1009930" y="633436"/>
                  </a:lnTo>
                  <a:lnTo>
                    <a:pt x="1346573" y="548979"/>
                  </a:lnTo>
                  <a:lnTo>
                    <a:pt x="1077259" y="380054"/>
                  </a:lnTo>
                  <a:lnTo>
                    <a:pt x="1211916" y="168913"/>
                  </a:lnTo>
                  <a:lnTo>
                    <a:pt x="841608" y="211141"/>
                  </a:lnTo>
                  <a:lnTo>
                    <a:pt x="673286" y="0"/>
                  </a:lnTo>
                  <a:close/>
                </a:path>
              </a:pathLst>
            </a:custGeom>
            <a:solidFill>
              <a:srgbClr val="FFB7B7"/>
            </a:solidFill>
          </p:spPr>
          <p:txBody>
            <a:bodyPr wrap="square" lIns="0" tIns="0" rIns="0" bIns="0" rtlCol="0"/>
            <a:lstStyle/>
            <a:p>
              <a:endParaRPr/>
            </a:p>
          </p:txBody>
        </p:sp>
        <p:sp>
          <p:nvSpPr>
            <p:cNvPr id="19" name="object 16">
              <a:extLst>
                <a:ext uri="{FF2B5EF4-FFF2-40B4-BE49-F238E27FC236}">
                  <a16:creationId xmlns:a16="http://schemas.microsoft.com/office/drawing/2014/main" id="{3261B4BC-2C51-4A75-9511-7DD4D76B5338}"/>
                </a:ext>
              </a:extLst>
            </p:cNvPr>
            <p:cNvSpPr/>
            <p:nvPr/>
          </p:nvSpPr>
          <p:spPr>
            <a:xfrm>
              <a:off x="6147316" y="4598803"/>
              <a:ext cx="1346835" cy="845185"/>
            </a:xfrm>
            <a:custGeom>
              <a:avLst/>
              <a:gdLst/>
              <a:ahLst/>
              <a:cxnLst/>
              <a:rect l="l" t="t" r="r" b="b"/>
              <a:pathLst>
                <a:path w="1346834" h="845185">
                  <a:moveTo>
                    <a:pt x="471300" y="211141"/>
                  </a:moveTo>
                  <a:lnTo>
                    <a:pt x="134657" y="168913"/>
                  </a:lnTo>
                  <a:lnTo>
                    <a:pt x="235650" y="380054"/>
                  </a:lnTo>
                  <a:lnTo>
                    <a:pt x="0" y="548979"/>
                  </a:lnTo>
                  <a:lnTo>
                    <a:pt x="336643" y="633436"/>
                  </a:lnTo>
                  <a:lnTo>
                    <a:pt x="370307" y="844577"/>
                  </a:lnTo>
                  <a:lnTo>
                    <a:pt x="673286" y="717892"/>
                  </a:lnTo>
                  <a:lnTo>
                    <a:pt x="976265" y="844577"/>
                  </a:lnTo>
                  <a:lnTo>
                    <a:pt x="1009930" y="633436"/>
                  </a:lnTo>
                  <a:lnTo>
                    <a:pt x="1346573" y="548979"/>
                  </a:lnTo>
                  <a:lnTo>
                    <a:pt x="1077259" y="380054"/>
                  </a:lnTo>
                  <a:lnTo>
                    <a:pt x="1211916" y="168913"/>
                  </a:lnTo>
                  <a:lnTo>
                    <a:pt x="841608" y="211141"/>
                  </a:lnTo>
                  <a:lnTo>
                    <a:pt x="673286" y="0"/>
                  </a:lnTo>
                  <a:lnTo>
                    <a:pt x="471300" y="211141"/>
                  </a:lnTo>
                  <a:close/>
                </a:path>
              </a:pathLst>
            </a:custGeom>
            <a:ln w="53080">
              <a:solidFill>
                <a:srgbClr val="FF0000"/>
              </a:solidFill>
            </a:ln>
          </p:spPr>
          <p:txBody>
            <a:bodyPr wrap="square" lIns="0" tIns="0" rIns="0" bIns="0" rtlCol="0"/>
            <a:lstStyle/>
            <a:p>
              <a:endParaRPr/>
            </a:p>
          </p:txBody>
        </p:sp>
      </p:grpSp>
      <p:sp>
        <p:nvSpPr>
          <p:cNvPr id="20" name="object 17">
            <a:extLst>
              <a:ext uri="{FF2B5EF4-FFF2-40B4-BE49-F238E27FC236}">
                <a16:creationId xmlns:a16="http://schemas.microsoft.com/office/drawing/2014/main" id="{D0F04974-371F-4FFB-B22F-ADC3A40970B3}"/>
              </a:ext>
            </a:extLst>
          </p:cNvPr>
          <p:cNvSpPr txBox="1"/>
          <p:nvPr/>
        </p:nvSpPr>
        <p:spPr>
          <a:xfrm>
            <a:off x="6625218" y="4733502"/>
            <a:ext cx="373380" cy="566420"/>
          </a:xfrm>
          <a:prstGeom prst="rect">
            <a:avLst/>
          </a:prstGeom>
        </p:spPr>
        <p:txBody>
          <a:bodyPr vert="horz" wrap="square" lIns="0" tIns="12065" rIns="0" bIns="0" rtlCol="0">
            <a:spAutoFit/>
          </a:bodyPr>
          <a:lstStyle/>
          <a:p>
            <a:pPr marL="47625" marR="5080" indent="-35560">
              <a:lnSpc>
                <a:spcPct val="101299"/>
              </a:lnSpc>
              <a:spcBef>
                <a:spcPts val="95"/>
              </a:spcBef>
            </a:pPr>
            <a:r>
              <a:rPr sz="1750" b="1" spc="-114" dirty="0">
                <a:solidFill>
                  <a:srgbClr val="FF0000"/>
                </a:solidFill>
                <a:latin typeface="Carlito"/>
                <a:cs typeface="Carlito"/>
              </a:rPr>
              <a:t>Falla  </a:t>
            </a:r>
            <a:r>
              <a:rPr sz="1750" b="1" spc="-175" dirty="0">
                <a:solidFill>
                  <a:srgbClr val="FF0000"/>
                </a:solidFill>
                <a:latin typeface="Carlito"/>
                <a:cs typeface="Carlito"/>
              </a:rPr>
              <a:t>n+1</a:t>
            </a:r>
            <a:endParaRPr sz="1750">
              <a:latin typeface="Carlito"/>
              <a:cs typeface="Carlito"/>
            </a:endParaRPr>
          </a:p>
        </p:txBody>
      </p:sp>
      <p:grpSp>
        <p:nvGrpSpPr>
          <p:cNvPr id="21" name="object 18">
            <a:extLst>
              <a:ext uri="{FF2B5EF4-FFF2-40B4-BE49-F238E27FC236}">
                <a16:creationId xmlns:a16="http://schemas.microsoft.com/office/drawing/2014/main" id="{CE2FF6E1-D6DD-44A8-A03C-6DDCCEDAE281}"/>
              </a:ext>
            </a:extLst>
          </p:cNvPr>
          <p:cNvGrpSpPr/>
          <p:nvPr/>
        </p:nvGrpSpPr>
        <p:grpSpPr>
          <a:xfrm>
            <a:off x="833756" y="1685049"/>
            <a:ext cx="6654800" cy="2932430"/>
            <a:chOff x="833756" y="1685049"/>
            <a:chExt cx="6654800" cy="2932430"/>
          </a:xfrm>
        </p:grpSpPr>
        <p:sp>
          <p:nvSpPr>
            <p:cNvPr id="22" name="object 19">
              <a:extLst>
                <a:ext uri="{FF2B5EF4-FFF2-40B4-BE49-F238E27FC236}">
                  <a16:creationId xmlns:a16="http://schemas.microsoft.com/office/drawing/2014/main" id="{D6FFF33A-51D4-41A5-996C-E0EE69949029}"/>
                </a:ext>
              </a:extLst>
            </p:cNvPr>
            <p:cNvSpPr/>
            <p:nvPr/>
          </p:nvSpPr>
          <p:spPr>
            <a:xfrm>
              <a:off x="6803771" y="3592361"/>
              <a:ext cx="34290" cy="1006475"/>
            </a:xfrm>
            <a:custGeom>
              <a:avLst/>
              <a:gdLst/>
              <a:ahLst/>
              <a:cxnLst/>
              <a:rect l="l" t="t" r="r" b="b"/>
              <a:pathLst>
                <a:path w="34290" h="1006475">
                  <a:moveTo>
                    <a:pt x="16832" y="63342"/>
                  </a:moveTo>
                  <a:lnTo>
                    <a:pt x="16832" y="1006441"/>
                  </a:lnTo>
                </a:path>
                <a:path w="34290" h="1006475">
                  <a:moveTo>
                    <a:pt x="0" y="0"/>
                  </a:moveTo>
                  <a:lnTo>
                    <a:pt x="33664" y="0"/>
                  </a:lnTo>
                </a:path>
              </a:pathLst>
            </a:custGeom>
            <a:ln w="33664">
              <a:solidFill>
                <a:srgbClr val="FF0000"/>
              </a:solidFill>
            </a:ln>
          </p:spPr>
          <p:txBody>
            <a:bodyPr wrap="square" lIns="0" tIns="0" rIns="0" bIns="0" rtlCol="0"/>
            <a:lstStyle/>
            <a:p>
              <a:endParaRPr/>
            </a:p>
          </p:txBody>
        </p:sp>
        <p:sp>
          <p:nvSpPr>
            <p:cNvPr id="23" name="object 20">
              <a:extLst>
                <a:ext uri="{FF2B5EF4-FFF2-40B4-BE49-F238E27FC236}">
                  <a16:creationId xmlns:a16="http://schemas.microsoft.com/office/drawing/2014/main" id="{0945BEAA-F3C0-41DF-87A7-CE0F752F753D}"/>
                </a:ext>
              </a:extLst>
            </p:cNvPr>
            <p:cNvSpPr/>
            <p:nvPr/>
          </p:nvSpPr>
          <p:spPr>
            <a:xfrm>
              <a:off x="6719610" y="4260977"/>
              <a:ext cx="202565" cy="338455"/>
            </a:xfrm>
            <a:custGeom>
              <a:avLst/>
              <a:gdLst/>
              <a:ahLst/>
              <a:cxnLst/>
              <a:rect l="l" t="t" r="r" b="b"/>
              <a:pathLst>
                <a:path w="202565" h="338454">
                  <a:moveTo>
                    <a:pt x="0" y="0"/>
                  </a:moveTo>
                  <a:lnTo>
                    <a:pt x="100993" y="337826"/>
                  </a:lnTo>
                  <a:lnTo>
                    <a:pt x="201986" y="0"/>
                  </a:lnTo>
                </a:path>
              </a:pathLst>
            </a:custGeom>
            <a:ln w="35919">
              <a:solidFill>
                <a:srgbClr val="FF0000"/>
              </a:solidFill>
            </a:ln>
          </p:spPr>
          <p:txBody>
            <a:bodyPr wrap="square" lIns="0" tIns="0" rIns="0" bIns="0" rtlCol="0"/>
            <a:lstStyle/>
            <a:p>
              <a:endParaRPr/>
            </a:p>
          </p:txBody>
        </p:sp>
        <p:sp>
          <p:nvSpPr>
            <p:cNvPr id="24" name="object 21">
              <a:extLst>
                <a:ext uri="{FF2B5EF4-FFF2-40B4-BE49-F238E27FC236}">
                  <a16:creationId xmlns:a16="http://schemas.microsoft.com/office/drawing/2014/main" id="{902990AE-9A3B-45D8-A4B0-BEE7D9C6EB21}"/>
                </a:ext>
              </a:extLst>
            </p:cNvPr>
            <p:cNvSpPr/>
            <p:nvPr/>
          </p:nvSpPr>
          <p:spPr>
            <a:xfrm>
              <a:off x="862014" y="3411117"/>
              <a:ext cx="6598284" cy="396875"/>
            </a:xfrm>
            <a:custGeom>
              <a:avLst/>
              <a:gdLst/>
              <a:ahLst/>
              <a:cxnLst/>
              <a:rect l="l" t="t" r="r" b="b"/>
              <a:pathLst>
                <a:path w="6598284" h="396875">
                  <a:moveTo>
                    <a:pt x="0" y="216434"/>
                  </a:moveTo>
                  <a:lnTo>
                    <a:pt x="6598211" y="216434"/>
                  </a:lnTo>
                </a:path>
                <a:path w="6598284" h="396875">
                  <a:moveTo>
                    <a:pt x="6270096" y="396383"/>
                  </a:moveTo>
                  <a:lnTo>
                    <a:pt x="6299967" y="352044"/>
                  </a:lnTo>
                  <a:lnTo>
                    <a:pt x="6333420" y="312778"/>
                  </a:lnTo>
                  <a:lnTo>
                    <a:pt x="6370040" y="278843"/>
                  </a:lnTo>
                  <a:lnTo>
                    <a:pt x="6409410" y="250498"/>
                  </a:lnTo>
                  <a:lnTo>
                    <a:pt x="6451116" y="228002"/>
                  </a:lnTo>
                  <a:lnTo>
                    <a:pt x="6494742" y="211613"/>
                  </a:lnTo>
                  <a:lnTo>
                    <a:pt x="6539873" y="201590"/>
                  </a:lnTo>
                  <a:lnTo>
                    <a:pt x="6586092" y="198191"/>
                  </a:lnTo>
                  <a:lnTo>
                    <a:pt x="6539873" y="194793"/>
                  </a:lnTo>
                  <a:lnTo>
                    <a:pt x="6494742" y="184770"/>
                  </a:lnTo>
                  <a:lnTo>
                    <a:pt x="6451116" y="168381"/>
                  </a:lnTo>
                  <a:lnTo>
                    <a:pt x="6409410" y="145884"/>
                  </a:lnTo>
                  <a:lnTo>
                    <a:pt x="6370040" y="117539"/>
                  </a:lnTo>
                  <a:lnTo>
                    <a:pt x="6333420" y="83605"/>
                  </a:lnTo>
                  <a:lnTo>
                    <a:pt x="6299967" y="44338"/>
                  </a:lnTo>
                  <a:lnTo>
                    <a:pt x="6270096" y="0"/>
                  </a:lnTo>
                </a:path>
              </a:pathLst>
            </a:custGeom>
            <a:ln w="50595">
              <a:solidFill>
                <a:srgbClr val="000000"/>
              </a:solidFill>
            </a:ln>
          </p:spPr>
          <p:txBody>
            <a:bodyPr wrap="square" lIns="0" tIns="0" rIns="0" bIns="0" rtlCol="0"/>
            <a:lstStyle/>
            <a:p>
              <a:endParaRPr/>
            </a:p>
          </p:txBody>
        </p:sp>
        <p:sp>
          <p:nvSpPr>
            <p:cNvPr id="25" name="object 22">
              <a:extLst>
                <a:ext uri="{FF2B5EF4-FFF2-40B4-BE49-F238E27FC236}">
                  <a16:creationId xmlns:a16="http://schemas.microsoft.com/office/drawing/2014/main" id="{58BF35D3-8AC7-45D2-AFD8-DB317EB48607}"/>
                </a:ext>
              </a:extLst>
            </p:cNvPr>
            <p:cNvSpPr/>
            <p:nvPr/>
          </p:nvSpPr>
          <p:spPr>
            <a:xfrm>
              <a:off x="4060127" y="3627552"/>
              <a:ext cx="0" cy="464820"/>
            </a:xfrm>
            <a:custGeom>
              <a:avLst/>
              <a:gdLst/>
              <a:ahLst/>
              <a:cxnLst/>
              <a:rect l="l" t="t" r="r" b="b"/>
              <a:pathLst>
                <a:path h="464820">
                  <a:moveTo>
                    <a:pt x="0" y="0"/>
                  </a:moveTo>
                  <a:lnTo>
                    <a:pt x="0" y="464511"/>
                  </a:lnTo>
                </a:path>
              </a:pathLst>
            </a:custGeom>
            <a:ln w="11221">
              <a:solidFill>
                <a:srgbClr val="000000"/>
              </a:solidFill>
            </a:ln>
          </p:spPr>
          <p:txBody>
            <a:bodyPr wrap="square" lIns="0" tIns="0" rIns="0" bIns="0" rtlCol="0"/>
            <a:lstStyle/>
            <a:p>
              <a:endParaRPr/>
            </a:p>
          </p:txBody>
        </p:sp>
        <p:sp>
          <p:nvSpPr>
            <p:cNvPr id="26" name="object 23">
              <a:extLst>
                <a:ext uri="{FF2B5EF4-FFF2-40B4-BE49-F238E27FC236}">
                  <a16:creationId xmlns:a16="http://schemas.microsoft.com/office/drawing/2014/main" id="{EB6ED0BD-4642-4D1A-A7A0-50CAA1DE6DAC}"/>
                </a:ext>
              </a:extLst>
            </p:cNvPr>
            <p:cNvSpPr/>
            <p:nvPr/>
          </p:nvSpPr>
          <p:spPr>
            <a:xfrm>
              <a:off x="2646224" y="2107332"/>
              <a:ext cx="4174490" cy="253365"/>
            </a:xfrm>
            <a:custGeom>
              <a:avLst/>
              <a:gdLst/>
              <a:ahLst/>
              <a:cxnLst/>
              <a:rect l="l" t="t" r="r" b="b"/>
              <a:pathLst>
                <a:path w="4174490" h="253364">
                  <a:moveTo>
                    <a:pt x="0" y="126684"/>
                  </a:moveTo>
                  <a:lnTo>
                    <a:pt x="4174378" y="126684"/>
                  </a:lnTo>
                </a:path>
                <a:path w="4174490" h="253364">
                  <a:moveTo>
                    <a:pt x="67328" y="0"/>
                  </a:moveTo>
                  <a:lnTo>
                    <a:pt x="0" y="126684"/>
                  </a:lnTo>
                  <a:lnTo>
                    <a:pt x="67328" y="253369"/>
                  </a:lnTo>
                </a:path>
                <a:path w="4174490" h="253364">
                  <a:moveTo>
                    <a:pt x="4073385" y="253369"/>
                  </a:moveTo>
                  <a:lnTo>
                    <a:pt x="4174378" y="126684"/>
                  </a:lnTo>
                  <a:lnTo>
                    <a:pt x="4073385" y="0"/>
                  </a:lnTo>
                </a:path>
              </a:pathLst>
            </a:custGeom>
            <a:ln w="25297">
              <a:solidFill>
                <a:srgbClr val="000000"/>
              </a:solidFill>
            </a:ln>
          </p:spPr>
          <p:txBody>
            <a:bodyPr wrap="square" lIns="0" tIns="0" rIns="0" bIns="0" rtlCol="0"/>
            <a:lstStyle/>
            <a:p>
              <a:endParaRPr/>
            </a:p>
          </p:txBody>
        </p:sp>
        <p:sp>
          <p:nvSpPr>
            <p:cNvPr id="27" name="object 24">
              <a:extLst>
                <a:ext uri="{FF2B5EF4-FFF2-40B4-BE49-F238E27FC236}">
                  <a16:creationId xmlns:a16="http://schemas.microsoft.com/office/drawing/2014/main" id="{EF75ED29-E1DE-468F-902A-37454EEDF2CE}"/>
                </a:ext>
              </a:extLst>
            </p:cNvPr>
            <p:cNvSpPr/>
            <p:nvPr/>
          </p:nvSpPr>
          <p:spPr>
            <a:xfrm>
              <a:off x="4329441" y="1685049"/>
              <a:ext cx="774700" cy="507365"/>
            </a:xfrm>
            <a:custGeom>
              <a:avLst/>
              <a:gdLst/>
              <a:ahLst/>
              <a:cxnLst/>
              <a:rect l="l" t="t" r="r" b="b"/>
              <a:pathLst>
                <a:path w="774700" h="507364">
                  <a:moveTo>
                    <a:pt x="774279" y="0"/>
                  </a:moveTo>
                  <a:lnTo>
                    <a:pt x="0" y="0"/>
                  </a:lnTo>
                  <a:lnTo>
                    <a:pt x="0" y="506739"/>
                  </a:lnTo>
                  <a:lnTo>
                    <a:pt x="774279" y="506739"/>
                  </a:lnTo>
                  <a:lnTo>
                    <a:pt x="774279" y="0"/>
                  </a:lnTo>
                  <a:close/>
                </a:path>
              </a:pathLst>
            </a:custGeom>
            <a:solidFill>
              <a:srgbClr val="FFFFFF"/>
            </a:solidFill>
          </p:spPr>
          <p:txBody>
            <a:bodyPr wrap="square" lIns="0" tIns="0" rIns="0" bIns="0" rtlCol="0"/>
            <a:lstStyle/>
            <a:p>
              <a:endParaRPr/>
            </a:p>
          </p:txBody>
        </p:sp>
      </p:grpSp>
      <p:sp>
        <p:nvSpPr>
          <p:cNvPr id="28" name="object 25">
            <a:extLst>
              <a:ext uri="{FF2B5EF4-FFF2-40B4-BE49-F238E27FC236}">
                <a16:creationId xmlns:a16="http://schemas.microsoft.com/office/drawing/2014/main" id="{02085F3E-CC61-4C5D-94B8-D3B4D6C5D516}"/>
              </a:ext>
            </a:extLst>
          </p:cNvPr>
          <p:cNvSpPr txBox="1">
            <a:spLocks/>
          </p:cNvSpPr>
          <p:nvPr/>
        </p:nvSpPr>
        <p:spPr>
          <a:xfrm>
            <a:off x="4317729" y="1618733"/>
            <a:ext cx="815340" cy="532765"/>
          </a:xfrm>
          <a:prstGeom prst="rect">
            <a:avLst/>
          </a:prstGeom>
        </p:spPr>
        <p:txBody>
          <a:bodyPr vert="horz" wrap="square" lIns="0" tIns="15875" rIns="0" bIns="0" rtlCol="0" anchor="t">
            <a:sp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125"/>
              </a:spcBef>
            </a:pPr>
            <a:r>
              <a:rPr lang="es-ES" sz="3300" spc="-385"/>
              <a:t>MTBF</a:t>
            </a:r>
            <a:endParaRPr lang="es-ES" sz="3300"/>
          </a:p>
        </p:txBody>
      </p:sp>
      <p:grpSp>
        <p:nvGrpSpPr>
          <p:cNvPr id="29" name="object 26">
            <a:extLst>
              <a:ext uri="{FF2B5EF4-FFF2-40B4-BE49-F238E27FC236}">
                <a16:creationId xmlns:a16="http://schemas.microsoft.com/office/drawing/2014/main" id="{BFCA8D90-F4D9-4CD7-A8ED-AEE5C7170BB2}"/>
              </a:ext>
            </a:extLst>
          </p:cNvPr>
          <p:cNvGrpSpPr/>
          <p:nvPr/>
        </p:nvGrpSpPr>
        <p:grpSpPr>
          <a:xfrm>
            <a:off x="2631937" y="1848247"/>
            <a:ext cx="4194810" cy="2624455"/>
            <a:chOff x="2631937" y="1848247"/>
            <a:chExt cx="4194810" cy="2624455"/>
          </a:xfrm>
        </p:grpSpPr>
        <p:sp>
          <p:nvSpPr>
            <p:cNvPr id="30" name="object 27">
              <a:extLst>
                <a:ext uri="{FF2B5EF4-FFF2-40B4-BE49-F238E27FC236}">
                  <a16:creationId xmlns:a16="http://schemas.microsoft.com/office/drawing/2014/main" id="{23157291-5BAD-4332-BA16-8D0167F0E1CB}"/>
                </a:ext>
              </a:extLst>
            </p:cNvPr>
            <p:cNvSpPr/>
            <p:nvPr/>
          </p:nvSpPr>
          <p:spPr>
            <a:xfrm>
              <a:off x="6820603" y="1853962"/>
              <a:ext cx="0" cy="760730"/>
            </a:xfrm>
            <a:custGeom>
              <a:avLst/>
              <a:gdLst/>
              <a:ahLst/>
              <a:cxnLst/>
              <a:rect l="l" t="t" r="r" b="b"/>
              <a:pathLst>
                <a:path h="760730">
                  <a:moveTo>
                    <a:pt x="0" y="0"/>
                  </a:moveTo>
                  <a:lnTo>
                    <a:pt x="0" y="760109"/>
                  </a:lnTo>
                </a:path>
              </a:pathLst>
            </a:custGeom>
            <a:ln w="11221">
              <a:solidFill>
                <a:srgbClr val="000000"/>
              </a:solidFill>
            </a:ln>
          </p:spPr>
          <p:txBody>
            <a:bodyPr wrap="square" lIns="0" tIns="0" rIns="0" bIns="0" rtlCol="0"/>
            <a:lstStyle/>
            <a:p>
              <a:endParaRPr/>
            </a:p>
          </p:txBody>
        </p:sp>
        <p:sp>
          <p:nvSpPr>
            <p:cNvPr id="31" name="object 28">
              <a:extLst>
                <a:ext uri="{FF2B5EF4-FFF2-40B4-BE49-F238E27FC236}">
                  <a16:creationId xmlns:a16="http://schemas.microsoft.com/office/drawing/2014/main" id="{A91720C9-18BD-45D5-BF3E-203C37ED1288}"/>
                </a:ext>
              </a:extLst>
            </p:cNvPr>
            <p:cNvSpPr/>
            <p:nvPr/>
          </p:nvSpPr>
          <p:spPr>
            <a:xfrm>
              <a:off x="2646224" y="3838693"/>
              <a:ext cx="1414145" cy="211454"/>
            </a:xfrm>
            <a:custGeom>
              <a:avLst/>
              <a:gdLst/>
              <a:ahLst/>
              <a:cxnLst/>
              <a:rect l="l" t="t" r="r" b="b"/>
              <a:pathLst>
                <a:path w="1414145" h="211454">
                  <a:moveTo>
                    <a:pt x="0" y="84456"/>
                  </a:moveTo>
                  <a:lnTo>
                    <a:pt x="1413902" y="84456"/>
                  </a:lnTo>
                </a:path>
                <a:path w="1414145" h="211454">
                  <a:moveTo>
                    <a:pt x="67328" y="0"/>
                  </a:moveTo>
                  <a:lnTo>
                    <a:pt x="0" y="84456"/>
                  </a:lnTo>
                  <a:lnTo>
                    <a:pt x="67328" y="211141"/>
                  </a:lnTo>
                </a:path>
                <a:path w="1414145" h="211454">
                  <a:moveTo>
                    <a:pt x="1312909" y="211141"/>
                  </a:moveTo>
                  <a:lnTo>
                    <a:pt x="1413902" y="84456"/>
                  </a:lnTo>
                  <a:lnTo>
                    <a:pt x="1312909" y="0"/>
                  </a:lnTo>
                </a:path>
              </a:pathLst>
            </a:custGeom>
            <a:ln w="25297">
              <a:solidFill>
                <a:srgbClr val="006FC0"/>
              </a:solidFill>
            </a:ln>
          </p:spPr>
          <p:txBody>
            <a:bodyPr wrap="square" lIns="0" tIns="0" rIns="0" bIns="0" rtlCol="0"/>
            <a:lstStyle/>
            <a:p>
              <a:endParaRPr/>
            </a:p>
          </p:txBody>
        </p:sp>
        <p:sp>
          <p:nvSpPr>
            <p:cNvPr id="32" name="object 29">
              <a:extLst>
                <a:ext uri="{FF2B5EF4-FFF2-40B4-BE49-F238E27FC236}">
                  <a16:creationId xmlns:a16="http://schemas.microsoft.com/office/drawing/2014/main" id="{A4DBCB41-CFC8-4D4F-A37F-A1770965DD29}"/>
                </a:ext>
              </a:extLst>
            </p:cNvPr>
            <p:cNvSpPr/>
            <p:nvPr/>
          </p:nvSpPr>
          <p:spPr>
            <a:xfrm>
              <a:off x="2949203" y="3965378"/>
              <a:ext cx="808355" cy="507365"/>
            </a:xfrm>
            <a:custGeom>
              <a:avLst/>
              <a:gdLst/>
              <a:ahLst/>
              <a:cxnLst/>
              <a:rect l="l" t="t" r="r" b="b"/>
              <a:pathLst>
                <a:path w="808354" h="507364">
                  <a:moveTo>
                    <a:pt x="807944" y="0"/>
                  </a:moveTo>
                  <a:lnTo>
                    <a:pt x="0" y="0"/>
                  </a:lnTo>
                  <a:lnTo>
                    <a:pt x="0" y="506739"/>
                  </a:lnTo>
                  <a:lnTo>
                    <a:pt x="807944" y="506739"/>
                  </a:lnTo>
                  <a:lnTo>
                    <a:pt x="807944" y="0"/>
                  </a:lnTo>
                  <a:close/>
                </a:path>
              </a:pathLst>
            </a:custGeom>
            <a:solidFill>
              <a:srgbClr val="FFFFFF"/>
            </a:solidFill>
          </p:spPr>
          <p:txBody>
            <a:bodyPr wrap="square" lIns="0" tIns="0" rIns="0" bIns="0" rtlCol="0"/>
            <a:lstStyle/>
            <a:p>
              <a:endParaRPr/>
            </a:p>
          </p:txBody>
        </p:sp>
      </p:grpSp>
      <p:sp>
        <p:nvSpPr>
          <p:cNvPr id="33" name="object 30">
            <a:extLst>
              <a:ext uri="{FF2B5EF4-FFF2-40B4-BE49-F238E27FC236}">
                <a16:creationId xmlns:a16="http://schemas.microsoft.com/office/drawing/2014/main" id="{DBDEEAD8-5B2B-4E3E-8C6A-7F16B00B4B23}"/>
              </a:ext>
            </a:extLst>
          </p:cNvPr>
          <p:cNvSpPr txBox="1"/>
          <p:nvPr/>
        </p:nvSpPr>
        <p:spPr>
          <a:xfrm>
            <a:off x="2934304" y="3929918"/>
            <a:ext cx="824230" cy="532765"/>
          </a:xfrm>
          <a:prstGeom prst="rect">
            <a:avLst/>
          </a:prstGeom>
        </p:spPr>
        <p:txBody>
          <a:bodyPr vert="horz" wrap="square" lIns="0" tIns="15875" rIns="0" bIns="0" rtlCol="0">
            <a:spAutoFit/>
          </a:bodyPr>
          <a:lstStyle/>
          <a:p>
            <a:pPr marL="12700">
              <a:lnSpc>
                <a:spcPct val="100000"/>
              </a:lnSpc>
              <a:spcBef>
                <a:spcPts val="125"/>
              </a:spcBef>
            </a:pPr>
            <a:r>
              <a:rPr sz="3300" spc="-390" dirty="0">
                <a:solidFill>
                  <a:srgbClr val="006FC0"/>
                </a:solidFill>
                <a:latin typeface="Carlito"/>
                <a:cs typeface="Carlito"/>
              </a:rPr>
              <a:t>MTTR</a:t>
            </a:r>
            <a:endParaRPr sz="3300">
              <a:latin typeface="Carlito"/>
              <a:cs typeface="Carlito"/>
            </a:endParaRPr>
          </a:p>
        </p:txBody>
      </p:sp>
      <p:grpSp>
        <p:nvGrpSpPr>
          <p:cNvPr id="34" name="object 31">
            <a:extLst>
              <a:ext uri="{FF2B5EF4-FFF2-40B4-BE49-F238E27FC236}">
                <a16:creationId xmlns:a16="http://schemas.microsoft.com/office/drawing/2014/main" id="{F4E80A60-269B-472D-A1AE-88D0C2C86D67}"/>
              </a:ext>
            </a:extLst>
          </p:cNvPr>
          <p:cNvGrpSpPr/>
          <p:nvPr/>
        </p:nvGrpSpPr>
        <p:grpSpPr>
          <a:xfrm>
            <a:off x="4045839" y="3826628"/>
            <a:ext cx="2789555" cy="645795"/>
            <a:chOff x="4045839" y="3826628"/>
            <a:chExt cx="2789555" cy="645795"/>
          </a:xfrm>
        </p:grpSpPr>
        <p:sp>
          <p:nvSpPr>
            <p:cNvPr id="35" name="object 32">
              <a:extLst>
                <a:ext uri="{FF2B5EF4-FFF2-40B4-BE49-F238E27FC236}">
                  <a16:creationId xmlns:a16="http://schemas.microsoft.com/office/drawing/2014/main" id="{5FB17F34-CC63-4975-9EEB-D942DF69C2BD}"/>
                </a:ext>
              </a:extLst>
            </p:cNvPr>
            <p:cNvSpPr/>
            <p:nvPr/>
          </p:nvSpPr>
          <p:spPr>
            <a:xfrm>
              <a:off x="4060126" y="3838693"/>
              <a:ext cx="2760980" cy="211454"/>
            </a:xfrm>
            <a:custGeom>
              <a:avLst/>
              <a:gdLst/>
              <a:ahLst/>
              <a:cxnLst/>
              <a:rect l="l" t="t" r="r" b="b"/>
              <a:pathLst>
                <a:path w="2760979" h="211454">
                  <a:moveTo>
                    <a:pt x="0" y="84456"/>
                  </a:moveTo>
                  <a:lnTo>
                    <a:pt x="2760476" y="84456"/>
                  </a:lnTo>
                </a:path>
                <a:path w="2760979" h="211454">
                  <a:moveTo>
                    <a:pt x="67328" y="0"/>
                  </a:moveTo>
                  <a:lnTo>
                    <a:pt x="0" y="84456"/>
                  </a:lnTo>
                  <a:lnTo>
                    <a:pt x="67328" y="211141"/>
                  </a:lnTo>
                </a:path>
                <a:path w="2760979" h="211454">
                  <a:moveTo>
                    <a:pt x="2659483" y="211141"/>
                  </a:moveTo>
                  <a:lnTo>
                    <a:pt x="2760476" y="84456"/>
                  </a:lnTo>
                  <a:lnTo>
                    <a:pt x="2659483" y="0"/>
                  </a:lnTo>
                </a:path>
              </a:pathLst>
            </a:custGeom>
            <a:ln w="25297">
              <a:solidFill>
                <a:srgbClr val="6F2F9F"/>
              </a:solidFill>
            </a:ln>
          </p:spPr>
          <p:txBody>
            <a:bodyPr wrap="square" lIns="0" tIns="0" rIns="0" bIns="0" rtlCol="0"/>
            <a:lstStyle/>
            <a:p>
              <a:endParaRPr/>
            </a:p>
          </p:txBody>
        </p:sp>
        <p:sp>
          <p:nvSpPr>
            <p:cNvPr id="36" name="object 33">
              <a:extLst>
                <a:ext uri="{FF2B5EF4-FFF2-40B4-BE49-F238E27FC236}">
                  <a16:creationId xmlns:a16="http://schemas.microsoft.com/office/drawing/2014/main" id="{C2C44C50-B2ED-4287-A676-02E0304CCD5E}"/>
                </a:ext>
              </a:extLst>
            </p:cNvPr>
            <p:cNvSpPr/>
            <p:nvPr/>
          </p:nvSpPr>
          <p:spPr>
            <a:xfrm>
              <a:off x="5036392" y="3965378"/>
              <a:ext cx="774700" cy="507365"/>
            </a:xfrm>
            <a:custGeom>
              <a:avLst/>
              <a:gdLst/>
              <a:ahLst/>
              <a:cxnLst/>
              <a:rect l="l" t="t" r="r" b="b"/>
              <a:pathLst>
                <a:path w="774700" h="507364">
                  <a:moveTo>
                    <a:pt x="774279" y="0"/>
                  </a:moveTo>
                  <a:lnTo>
                    <a:pt x="0" y="0"/>
                  </a:lnTo>
                  <a:lnTo>
                    <a:pt x="0" y="506739"/>
                  </a:lnTo>
                  <a:lnTo>
                    <a:pt x="774279" y="506739"/>
                  </a:lnTo>
                  <a:lnTo>
                    <a:pt x="774279" y="0"/>
                  </a:lnTo>
                  <a:close/>
                </a:path>
              </a:pathLst>
            </a:custGeom>
            <a:solidFill>
              <a:srgbClr val="FFFFFF"/>
            </a:solidFill>
          </p:spPr>
          <p:txBody>
            <a:bodyPr wrap="square" lIns="0" tIns="0" rIns="0" bIns="0" rtlCol="0"/>
            <a:lstStyle/>
            <a:p>
              <a:endParaRPr/>
            </a:p>
          </p:txBody>
        </p:sp>
      </p:grpSp>
      <p:sp>
        <p:nvSpPr>
          <p:cNvPr id="37" name="object 34">
            <a:extLst>
              <a:ext uri="{FF2B5EF4-FFF2-40B4-BE49-F238E27FC236}">
                <a16:creationId xmlns:a16="http://schemas.microsoft.com/office/drawing/2014/main" id="{71042FE6-5F82-4CCC-A50E-66CF53F369F1}"/>
              </a:ext>
            </a:extLst>
          </p:cNvPr>
          <p:cNvSpPr txBox="1"/>
          <p:nvPr/>
        </p:nvSpPr>
        <p:spPr>
          <a:xfrm>
            <a:off x="5035004" y="3929918"/>
            <a:ext cx="796290" cy="532765"/>
          </a:xfrm>
          <a:prstGeom prst="rect">
            <a:avLst/>
          </a:prstGeom>
        </p:spPr>
        <p:txBody>
          <a:bodyPr vert="horz" wrap="square" lIns="0" tIns="15875" rIns="0" bIns="0" rtlCol="0">
            <a:spAutoFit/>
          </a:bodyPr>
          <a:lstStyle/>
          <a:p>
            <a:pPr marL="12700">
              <a:lnSpc>
                <a:spcPct val="100000"/>
              </a:lnSpc>
              <a:spcBef>
                <a:spcPts val="125"/>
              </a:spcBef>
            </a:pPr>
            <a:r>
              <a:rPr sz="3300" spc="-375" dirty="0">
                <a:solidFill>
                  <a:srgbClr val="6F2F9F"/>
                </a:solidFill>
                <a:latin typeface="Carlito"/>
                <a:cs typeface="Carlito"/>
              </a:rPr>
              <a:t>MTTF</a:t>
            </a:r>
            <a:endParaRPr sz="3300">
              <a:latin typeface="Carlito"/>
              <a:cs typeface="Carlito"/>
            </a:endParaRPr>
          </a:p>
        </p:txBody>
      </p:sp>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A6829C34-2886-4DDF-92C0-B98D4B7AAFBF}"/>
                  </a:ext>
                </a:extLst>
              </p:cNvPr>
              <p:cNvSpPr txBox="1"/>
              <p:nvPr/>
            </p:nvSpPr>
            <p:spPr>
              <a:xfrm>
                <a:off x="3056150" y="592119"/>
                <a:ext cx="3029419" cy="567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𝑀𝑇𝐵𝐹</m:t>
                      </m:r>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b="0"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𝑂𝑃</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𝑀𝑇𝑇𝑂</m:t>
                              </m:r>
                              <m:r>
                                <a:rPr lang="es-ES" b="0" i="1" smtClean="0">
                                  <a:latin typeface="Cambria Math" panose="02040503050406030204" pitchFamily="18" charset="0"/>
                                </a:rPr>
                                <m:t>_</m:t>
                              </m:r>
                              <m:r>
                                <a:rPr lang="es-ES" b="0" i="1" smtClean="0">
                                  <a:latin typeface="Cambria Math" panose="02040503050406030204" pitchFamily="18" charset="0"/>
                                </a:rPr>
                                <m:t>𝑁𝑂</m:t>
                              </m:r>
                              <m:r>
                                <a:rPr lang="es-ES" b="0" i="1" smtClean="0">
                                  <a:latin typeface="Cambria Math" panose="02040503050406030204" pitchFamily="18" charset="0"/>
                                </a:rPr>
                                <m:t>_</m:t>
                              </m:r>
                              <m:r>
                                <a:rPr lang="es-ES" b="0" i="1" smtClean="0">
                                  <a:latin typeface="Cambria Math" panose="02040503050406030204" pitchFamily="18" charset="0"/>
                                </a:rPr>
                                <m:t>𝑃𝑅𝐺</m:t>
                              </m:r>
                            </m:sub>
                          </m:sSub>
                        </m:num>
                        <m:den>
                          <m:r>
                            <a:rPr lang="es-ES" b="0" i="1" smtClean="0">
                              <a:latin typeface="Cambria Math" panose="02040503050406030204" pitchFamily="18" charset="0"/>
                            </a:rPr>
                            <m:t>𝑛</m:t>
                          </m:r>
                          <m:r>
                            <a:rPr lang="es-ES" b="0" i="1" smtClean="0">
                              <a:latin typeface="Cambria Math" panose="02040503050406030204" pitchFamily="18" charset="0"/>
                            </a:rPr>
                            <m:t>(</m:t>
                          </m:r>
                          <m:r>
                            <a:rPr lang="es-ES" i="1">
                              <a:latin typeface="Cambria Math" panose="02040503050406030204" pitchFamily="18" charset="0"/>
                            </a:rPr>
                            <m:t>𝑀𝑇𝑇</m:t>
                          </m:r>
                          <m:r>
                            <a:rPr lang="es-ES" b="0" i="1" smtClean="0">
                              <a:latin typeface="Cambria Math" panose="02040503050406030204" pitchFamily="18" charset="0"/>
                            </a:rPr>
                            <m:t>𝑂</m:t>
                          </m:r>
                          <m:r>
                            <a:rPr lang="es-ES" b="0" i="1" smtClean="0">
                              <a:latin typeface="Cambria Math" panose="02040503050406030204" pitchFamily="18" charset="0"/>
                            </a:rPr>
                            <m:t>_</m:t>
                          </m:r>
                          <m:r>
                            <a:rPr lang="es-ES" b="0" i="1" smtClean="0">
                              <a:latin typeface="Cambria Math" panose="02040503050406030204" pitchFamily="18" charset="0"/>
                            </a:rPr>
                            <m:t>𝑁𝑂</m:t>
                          </m:r>
                          <m:r>
                            <a:rPr lang="es-ES" b="0" i="1" smtClean="0">
                              <a:latin typeface="Cambria Math" panose="02040503050406030204" pitchFamily="18" charset="0"/>
                            </a:rPr>
                            <m:t>_</m:t>
                          </m:r>
                          <m:r>
                            <a:rPr lang="es-ES" b="0" i="1" smtClean="0">
                              <a:latin typeface="Cambria Math" panose="02040503050406030204" pitchFamily="18" charset="0"/>
                            </a:rPr>
                            <m:t>𝑃𝑅𝐺</m:t>
                          </m:r>
                          <m:r>
                            <a:rPr lang="es-ES" b="0" i="1" smtClean="0">
                              <a:latin typeface="Cambria Math" panose="02040503050406030204" pitchFamily="18" charset="0"/>
                            </a:rPr>
                            <m:t>)</m:t>
                          </m:r>
                        </m:den>
                      </m:f>
                    </m:oMath>
                  </m:oMathPara>
                </a14:m>
                <a:endParaRPr lang="es-ES" dirty="0"/>
              </a:p>
            </p:txBody>
          </p:sp>
        </mc:Choice>
        <mc:Fallback xmlns="">
          <p:sp>
            <p:nvSpPr>
              <p:cNvPr id="38" name="CuadroTexto 37">
                <a:extLst>
                  <a:ext uri="{FF2B5EF4-FFF2-40B4-BE49-F238E27FC236}">
                    <a16:creationId xmlns:a16="http://schemas.microsoft.com/office/drawing/2014/main" id="{A6829C34-2886-4DDF-92C0-B98D4B7AAFBF}"/>
                  </a:ext>
                </a:extLst>
              </p:cNvPr>
              <p:cNvSpPr txBox="1">
                <a:spLocks noRot="1" noChangeAspect="1" noMove="1" noResize="1" noEditPoints="1" noAdjustHandles="1" noChangeArrowheads="1" noChangeShapeType="1" noTextEdit="1"/>
              </p:cNvSpPr>
              <p:nvPr/>
            </p:nvSpPr>
            <p:spPr>
              <a:xfrm>
                <a:off x="3056150" y="592119"/>
                <a:ext cx="3029419" cy="567720"/>
              </a:xfrm>
              <a:prstGeom prst="rect">
                <a:avLst/>
              </a:prstGeom>
              <a:blipFill>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2BCFA2B9-72CB-487B-83C2-D1DC9F148142}"/>
                  </a:ext>
                </a:extLst>
              </p:cNvPr>
              <p:cNvSpPr txBox="1"/>
              <p:nvPr/>
            </p:nvSpPr>
            <p:spPr>
              <a:xfrm>
                <a:off x="699303" y="5796118"/>
                <a:ext cx="3019096" cy="567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𝑀𝑇𝑇𝑅</m:t>
                      </m:r>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b="0"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𝑀𝑇𝑇𝑂</m:t>
                              </m:r>
                              <m:r>
                                <a:rPr lang="es-ES" b="0" i="1" smtClean="0">
                                  <a:latin typeface="Cambria Math" panose="02040503050406030204" pitchFamily="18" charset="0"/>
                                </a:rPr>
                                <m:t>_</m:t>
                              </m:r>
                              <m:r>
                                <a:rPr lang="es-ES" b="0" i="1" smtClean="0">
                                  <a:latin typeface="Cambria Math" panose="02040503050406030204" pitchFamily="18" charset="0"/>
                                </a:rPr>
                                <m:t>𝑁𝑂</m:t>
                              </m:r>
                              <m:r>
                                <a:rPr lang="es-ES" b="0" i="1" smtClean="0">
                                  <a:latin typeface="Cambria Math" panose="02040503050406030204" pitchFamily="18" charset="0"/>
                                </a:rPr>
                                <m:t>_</m:t>
                              </m:r>
                              <m:r>
                                <a:rPr lang="es-ES" b="0" i="1" smtClean="0">
                                  <a:latin typeface="Cambria Math" panose="02040503050406030204" pitchFamily="18" charset="0"/>
                                </a:rPr>
                                <m:t>𝑃𝑅𝐺</m:t>
                              </m:r>
                            </m:sub>
                          </m:sSub>
                        </m:num>
                        <m:den>
                          <m:r>
                            <a:rPr lang="es-ES" b="0" i="1" smtClean="0">
                              <a:latin typeface="Cambria Math" panose="02040503050406030204" pitchFamily="18" charset="0"/>
                            </a:rPr>
                            <m:t>𝑛</m:t>
                          </m:r>
                          <m:r>
                            <a:rPr lang="es-ES" b="0" i="1" smtClean="0">
                              <a:latin typeface="Cambria Math" panose="02040503050406030204" pitchFamily="18" charset="0"/>
                            </a:rPr>
                            <m:t>(</m:t>
                          </m:r>
                          <m:r>
                            <a:rPr lang="es-ES" i="1">
                              <a:latin typeface="Cambria Math" panose="02040503050406030204" pitchFamily="18" charset="0"/>
                            </a:rPr>
                            <m:t>𝑀𝑇𝑇</m:t>
                          </m:r>
                          <m:r>
                            <a:rPr lang="es-ES" b="0" i="1" smtClean="0">
                              <a:latin typeface="Cambria Math" panose="02040503050406030204" pitchFamily="18" charset="0"/>
                            </a:rPr>
                            <m:t>𝑂</m:t>
                          </m:r>
                          <m:r>
                            <a:rPr lang="es-ES" b="0" i="1" smtClean="0">
                              <a:latin typeface="Cambria Math" panose="02040503050406030204" pitchFamily="18" charset="0"/>
                            </a:rPr>
                            <m:t>_</m:t>
                          </m:r>
                          <m:r>
                            <a:rPr lang="es-ES" b="0" i="1" smtClean="0">
                              <a:latin typeface="Cambria Math" panose="02040503050406030204" pitchFamily="18" charset="0"/>
                            </a:rPr>
                            <m:t>𝑁𝑂</m:t>
                          </m:r>
                          <m:r>
                            <a:rPr lang="es-ES" b="0" i="1" smtClean="0">
                              <a:latin typeface="Cambria Math" panose="02040503050406030204" pitchFamily="18" charset="0"/>
                            </a:rPr>
                            <m:t>_</m:t>
                          </m:r>
                          <m:r>
                            <a:rPr lang="es-ES" b="0" i="1" smtClean="0">
                              <a:latin typeface="Cambria Math" panose="02040503050406030204" pitchFamily="18" charset="0"/>
                            </a:rPr>
                            <m:t>𝑃𝑅𝐺</m:t>
                          </m:r>
                          <m:r>
                            <a:rPr lang="es-ES" b="0" i="1" smtClean="0">
                              <a:latin typeface="Cambria Math" panose="02040503050406030204" pitchFamily="18" charset="0"/>
                            </a:rPr>
                            <m:t>)</m:t>
                          </m:r>
                        </m:den>
                      </m:f>
                    </m:oMath>
                  </m:oMathPara>
                </a14:m>
                <a:endParaRPr lang="es-ES" dirty="0"/>
              </a:p>
            </p:txBody>
          </p:sp>
        </mc:Choice>
        <mc:Fallback xmlns="">
          <p:sp>
            <p:nvSpPr>
              <p:cNvPr id="39" name="CuadroTexto 38">
                <a:extLst>
                  <a:ext uri="{FF2B5EF4-FFF2-40B4-BE49-F238E27FC236}">
                    <a16:creationId xmlns:a16="http://schemas.microsoft.com/office/drawing/2014/main" id="{2BCFA2B9-72CB-487B-83C2-D1DC9F148142}"/>
                  </a:ext>
                </a:extLst>
              </p:cNvPr>
              <p:cNvSpPr txBox="1">
                <a:spLocks noRot="1" noChangeAspect="1" noMove="1" noResize="1" noEditPoints="1" noAdjustHandles="1" noChangeArrowheads="1" noChangeShapeType="1" noTextEdit="1"/>
              </p:cNvSpPr>
              <p:nvPr/>
            </p:nvSpPr>
            <p:spPr>
              <a:xfrm>
                <a:off x="699303" y="5796118"/>
                <a:ext cx="3019096" cy="567720"/>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B908A40F-6085-4F98-8DF3-C441BC274544}"/>
                  </a:ext>
                </a:extLst>
              </p:cNvPr>
              <p:cNvSpPr txBox="1"/>
              <p:nvPr/>
            </p:nvSpPr>
            <p:spPr>
              <a:xfrm>
                <a:off x="4161156" y="5781814"/>
                <a:ext cx="2902205" cy="567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𝑀𝑇𝑇𝐹</m:t>
                      </m:r>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b="0"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𝑂𝑃</m:t>
                              </m:r>
                            </m:sub>
                          </m:sSub>
                        </m:num>
                        <m:den>
                          <m:r>
                            <a:rPr lang="es-ES" b="0" i="1" smtClean="0">
                              <a:latin typeface="Cambria Math" panose="02040503050406030204" pitchFamily="18" charset="0"/>
                            </a:rPr>
                            <m:t>𝑛</m:t>
                          </m:r>
                          <m:r>
                            <a:rPr lang="es-ES" b="0" i="1" smtClean="0">
                              <a:latin typeface="Cambria Math" panose="02040503050406030204" pitchFamily="18" charset="0"/>
                            </a:rPr>
                            <m:t>(</m:t>
                          </m:r>
                          <m:r>
                            <a:rPr lang="es-ES" i="1">
                              <a:latin typeface="Cambria Math" panose="02040503050406030204" pitchFamily="18" charset="0"/>
                            </a:rPr>
                            <m:t>𝑀𝑇𝑇</m:t>
                          </m:r>
                          <m:r>
                            <a:rPr lang="es-ES" b="0" i="1" smtClean="0">
                              <a:latin typeface="Cambria Math" panose="02040503050406030204" pitchFamily="18" charset="0"/>
                            </a:rPr>
                            <m:t>𝑂</m:t>
                          </m:r>
                          <m:r>
                            <a:rPr lang="es-ES" b="0" i="1" smtClean="0">
                              <a:latin typeface="Cambria Math" panose="02040503050406030204" pitchFamily="18" charset="0"/>
                            </a:rPr>
                            <m:t>_</m:t>
                          </m:r>
                          <m:r>
                            <a:rPr lang="es-ES" b="0" i="1" smtClean="0">
                              <a:latin typeface="Cambria Math" panose="02040503050406030204" pitchFamily="18" charset="0"/>
                            </a:rPr>
                            <m:t>𝑁𝑂</m:t>
                          </m:r>
                          <m:r>
                            <a:rPr lang="es-ES" b="0" i="1" smtClean="0">
                              <a:latin typeface="Cambria Math" panose="02040503050406030204" pitchFamily="18" charset="0"/>
                            </a:rPr>
                            <m:t>_</m:t>
                          </m:r>
                          <m:r>
                            <a:rPr lang="es-ES" b="0" i="1" smtClean="0">
                              <a:latin typeface="Cambria Math" panose="02040503050406030204" pitchFamily="18" charset="0"/>
                            </a:rPr>
                            <m:t>𝑃𝑅𝐺</m:t>
                          </m:r>
                          <m:r>
                            <a:rPr lang="es-ES" b="0" i="1" smtClean="0">
                              <a:latin typeface="Cambria Math" panose="02040503050406030204" pitchFamily="18" charset="0"/>
                            </a:rPr>
                            <m:t>)</m:t>
                          </m:r>
                        </m:den>
                      </m:f>
                    </m:oMath>
                  </m:oMathPara>
                </a14:m>
                <a:endParaRPr lang="es-ES" dirty="0"/>
              </a:p>
            </p:txBody>
          </p:sp>
        </mc:Choice>
        <mc:Fallback xmlns="">
          <p:sp>
            <p:nvSpPr>
              <p:cNvPr id="40" name="CuadroTexto 39">
                <a:extLst>
                  <a:ext uri="{FF2B5EF4-FFF2-40B4-BE49-F238E27FC236}">
                    <a16:creationId xmlns:a16="http://schemas.microsoft.com/office/drawing/2014/main" id="{B908A40F-6085-4F98-8DF3-C441BC274544}"/>
                  </a:ext>
                </a:extLst>
              </p:cNvPr>
              <p:cNvSpPr txBox="1">
                <a:spLocks noRot="1" noChangeAspect="1" noMove="1" noResize="1" noEditPoints="1" noAdjustHandles="1" noChangeArrowheads="1" noChangeShapeType="1" noTextEdit="1"/>
              </p:cNvSpPr>
              <p:nvPr/>
            </p:nvSpPr>
            <p:spPr>
              <a:xfrm>
                <a:off x="4161156" y="5781814"/>
                <a:ext cx="2902205" cy="567720"/>
              </a:xfrm>
              <a:prstGeom prst="rect">
                <a:avLst/>
              </a:prstGeom>
              <a:blipFill>
                <a:blip r:embed="rId4"/>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1788356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87896" y="1058133"/>
            <a:ext cx="9381231" cy="1298090"/>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es-PE" dirty="0"/>
              <a:t>Una máquina posee 400 componentes, durante los primeros tres meses fallan 20 componentes, durante los siguientes 18 meses fallan 5 componentes y durante los tres meses siguientes fallan 15 componentes. Si las primeras 20 fallas fueron reparadas en una hora cada una, las siguientes 5 fallas en tres horas cada una y las siguientes 15 fallas en dos horas cada una. Calcular a los 2 años: MTBF, MTTF, MTTR y la disponibilidad.</a:t>
            </a:r>
            <a:endParaRPr lang="es-PE" sz="3200" dirty="0"/>
          </a:p>
        </p:txBody>
      </p:sp>
      <p:sp>
        <p:nvSpPr>
          <p:cNvPr id="5" name="AutoShape 2" descr="Resultado de imagen para almanaque"/>
          <p:cNvSpPr>
            <a:spLocks noChangeAspect="1" noChangeArrowheads="1"/>
          </p:cNvSpPr>
          <p:nvPr/>
        </p:nvSpPr>
        <p:spPr bwMode="auto">
          <a:xfrm>
            <a:off x="248186" y="2881084"/>
            <a:ext cx="1682214" cy="16822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 name="Recortar rectángulo de esquina diagonal 9"/>
          <p:cNvSpPr/>
          <p:nvPr/>
        </p:nvSpPr>
        <p:spPr>
          <a:xfrm>
            <a:off x="887896" y="333301"/>
            <a:ext cx="1365938" cy="411498"/>
          </a:xfrm>
          <a:prstGeom prst="snip2Diag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b="1" dirty="0"/>
              <a:t>EJERCICIO 1</a:t>
            </a:r>
          </a:p>
        </p:txBody>
      </p:sp>
      <p:sp>
        <p:nvSpPr>
          <p:cNvPr id="4" name="Rectángulo redondeado 3"/>
          <p:cNvSpPr/>
          <p:nvPr/>
        </p:nvSpPr>
        <p:spPr>
          <a:xfrm>
            <a:off x="887896" y="2567750"/>
            <a:ext cx="10625817" cy="4180780"/>
          </a:xfrm>
          <a:prstGeom prst="roundRect">
            <a:avLst>
              <a:gd name="adj" fmla="val 9644"/>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s-PE" sz="2400" b="1" u="sng" dirty="0"/>
          </a:p>
          <a:p>
            <a:pPr algn="just"/>
            <a:endParaRPr lang="es-PE" sz="2400" b="1" u="sng" dirty="0"/>
          </a:p>
          <a:p>
            <a:pPr algn="just"/>
            <a:endParaRPr lang="es-PE" sz="2400" b="1" u="sng" dirty="0"/>
          </a:p>
          <a:p>
            <a:pPr algn="just"/>
            <a:r>
              <a:rPr lang="es-PE" sz="2400" b="1" u="sng" dirty="0"/>
              <a:t>SOLUCIÓN:</a:t>
            </a:r>
          </a:p>
          <a:p>
            <a:pPr algn="just"/>
            <a:endParaRPr lang="es-PE" sz="2400" b="1" u="sng" dirty="0"/>
          </a:p>
          <a:p>
            <a:r>
              <a:rPr lang="es-PE" sz="2000" dirty="0"/>
              <a:t>MTBF (24meses) = 720 días/40 fallas = 18 días = 432 </a:t>
            </a:r>
            <a:r>
              <a:rPr lang="es-PE" sz="2000" dirty="0" err="1"/>
              <a:t>hrs</a:t>
            </a:r>
            <a:endParaRPr lang="es-PE" sz="2000" dirty="0"/>
          </a:p>
          <a:p>
            <a:endParaRPr lang="es-PE" sz="2000" dirty="0"/>
          </a:p>
          <a:p>
            <a:r>
              <a:rPr lang="es-PE" sz="2000" dirty="0"/>
              <a:t>MTTR (24meses) = (20 fallasx1hr + 5 fallasx3hr + 15 fallasx2hr)/40 fallas = (65hr)/40 fallas =1.6 hrs</a:t>
            </a:r>
          </a:p>
          <a:p>
            <a:endParaRPr lang="es-PE" sz="2000" dirty="0"/>
          </a:p>
          <a:p>
            <a:r>
              <a:rPr lang="es-PE" sz="2000" dirty="0"/>
              <a:t>MTTF (24meses) = MTBF (24 meses) – MTTR (24 meses) = 432 – 1.6 = 430.4 </a:t>
            </a:r>
            <a:r>
              <a:rPr lang="es-PE" sz="2000" dirty="0" err="1"/>
              <a:t>hrs</a:t>
            </a:r>
            <a:endParaRPr lang="es-PE" sz="2000" dirty="0"/>
          </a:p>
          <a:p>
            <a:endParaRPr lang="es-PE" sz="2000" dirty="0"/>
          </a:p>
          <a:p>
            <a:r>
              <a:rPr lang="es-PE" sz="2000" dirty="0"/>
              <a:t>DISPONIBILIDAD (Tcalendario - Tparadas)/Tcalendario = MTTF/MTBF</a:t>
            </a:r>
            <a:endParaRPr lang="es-PE" dirty="0">
              <a:solidFill>
                <a:schemeClr val="accent6">
                  <a:lumMod val="75000"/>
                </a:schemeClr>
              </a:solidFill>
            </a:endParaRPr>
          </a:p>
          <a:p>
            <a:r>
              <a:rPr lang="es-PE" sz="2000" dirty="0"/>
              <a:t>A (24meses) = 720x24 - 65/720x24 = 0.9963 = 99.63%</a:t>
            </a:r>
          </a:p>
          <a:p>
            <a:r>
              <a:rPr lang="es-PE" sz="2400" dirty="0"/>
              <a:t>D = 430,4/432 = 99.63%</a:t>
            </a:r>
            <a:br>
              <a:rPr lang="es-PE" sz="2400" dirty="0"/>
            </a:br>
            <a:endParaRPr lang="es-PE" sz="2400" dirty="0"/>
          </a:p>
          <a:p>
            <a:r>
              <a:rPr lang="es-PE" sz="2400" dirty="0"/>
              <a:t/>
            </a:r>
            <a:br>
              <a:rPr lang="es-PE" sz="2400" dirty="0"/>
            </a:br>
            <a:endParaRPr lang="es-PE" sz="2400" dirty="0"/>
          </a:p>
        </p:txBody>
      </p:sp>
    </p:spTree>
    <p:extLst>
      <p:ext uri="{BB962C8B-B14F-4D97-AF65-F5344CB8AC3E}">
        <p14:creationId xmlns:p14="http://schemas.microsoft.com/office/powerpoint/2010/main" val="27968264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CuadroTexto"/>
          <p:cNvSpPr txBox="1">
            <a:spLocks noChangeArrowheads="1"/>
          </p:cNvSpPr>
          <p:nvPr/>
        </p:nvSpPr>
        <p:spPr bwMode="auto">
          <a:xfrm>
            <a:off x="1809750" y="2928938"/>
            <a:ext cx="8643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PE" sz="3600" b="1">
                <a:solidFill>
                  <a:schemeClr val="bg1"/>
                </a:solidFill>
              </a:rPr>
              <a:t>INDICADORES DEL  MANTENIMIENTO </a:t>
            </a:r>
          </a:p>
        </p:txBody>
      </p:sp>
      <p:pic>
        <p:nvPicPr>
          <p:cNvPr id="5123" name="Picture 2" descr="C:\Documents and Settings\jmanuico\Mis documentos\Mis imágenes\Patio de llav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0" y="214314"/>
            <a:ext cx="3500438"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6 CuadroTexto"/>
          <p:cNvSpPr txBox="1">
            <a:spLocks noChangeArrowheads="1"/>
          </p:cNvSpPr>
          <p:nvPr/>
        </p:nvSpPr>
        <p:spPr bwMode="auto">
          <a:xfrm>
            <a:off x="8239125" y="6429375"/>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1800" b="1">
                <a:solidFill>
                  <a:schemeClr val="bg1"/>
                </a:solidFill>
                <a:latin typeface="Arial" panose="020B0604020202020204" pitchFamily="34" charset="0"/>
              </a:rPr>
              <a:t>Sesión 8</a:t>
            </a:r>
            <a:endParaRPr lang="es-ES" altLang="es-PE" sz="1800" b="1">
              <a:solidFill>
                <a:schemeClr val="bg1"/>
              </a:solidFill>
              <a:latin typeface="Arial" panose="020B0604020202020204" pitchFamily="34" charset="0"/>
            </a:endParaRPr>
          </a:p>
        </p:txBody>
      </p:sp>
      <p:pic>
        <p:nvPicPr>
          <p:cNvPr id="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3571876"/>
            <a:ext cx="3429000"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688" y="357188"/>
            <a:ext cx="32766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8439" y="3571876"/>
            <a:ext cx="27146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2998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style.rotation</p:attrName>
                                        </p:attrNameLst>
                                      </p:cBhvr>
                                      <p:tavLst>
                                        <p:tav tm="0">
                                          <p:val>
                                            <p:fltVal val="720"/>
                                          </p:val>
                                        </p:tav>
                                        <p:tav tm="100000">
                                          <p:val>
                                            <p:fltVal val="0"/>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ppt_w</p:attrName>
                                        </p:attrNameLst>
                                      </p:cBhvr>
                                      <p:tavLst>
                                        <p:tav tm="0">
                                          <p:val>
                                            <p:fltVal val="0"/>
                                          </p:val>
                                        </p:tav>
                                        <p:tav tm="100000">
                                          <p:val>
                                            <p:strVal val="#ppt_w"/>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5"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87896" y="864303"/>
            <a:ext cx="9840205" cy="1325106"/>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es-PE" dirty="0">
                <a:solidFill>
                  <a:schemeClr val="tx1"/>
                </a:solidFill>
              </a:rPr>
              <a:t>Un servidor ha tenido 5 caídas en los últimos 3 meses. Las tres primeras se solucionaron en 5 minutos, pero las dos últimas supusieron un tiempo de inactividad de 30 y 40 minutos respectivamente, calcular: </a:t>
            </a:r>
            <a:r>
              <a:rPr lang="es-PE" dirty="0"/>
              <a:t>MTBF, MTTF y MTTR.</a:t>
            </a:r>
            <a:endParaRPr lang="es-PE" dirty="0">
              <a:solidFill>
                <a:schemeClr val="tx1"/>
              </a:solidFill>
            </a:endParaRPr>
          </a:p>
        </p:txBody>
      </p:sp>
      <p:sp>
        <p:nvSpPr>
          <p:cNvPr id="5" name="AutoShape 2" descr="Resultado de imagen para almanaque"/>
          <p:cNvSpPr>
            <a:spLocks noChangeAspect="1" noChangeArrowheads="1"/>
          </p:cNvSpPr>
          <p:nvPr/>
        </p:nvSpPr>
        <p:spPr bwMode="auto">
          <a:xfrm>
            <a:off x="248186" y="2881084"/>
            <a:ext cx="1682214" cy="16822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 name="Recortar rectángulo de esquina diagonal 9"/>
          <p:cNvSpPr/>
          <p:nvPr/>
        </p:nvSpPr>
        <p:spPr>
          <a:xfrm>
            <a:off x="887896" y="333301"/>
            <a:ext cx="1365938" cy="411498"/>
          </a:xfrm>
          <a:prstGeom prst="snip2Diag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b="1" dirty="0"/>
              <a:t>EJERCICIO 2</a:t>
            </a:r>
          </a:p>
        </p:txBody>
      </p:sp>
      <mc:AlternateContent xmlns:mc="http://schemas.openxmlformats.org/markup-compatibility/2006" xmlns:a14="http://schemas.microsoft.com/office/drawing/2010/main">
        <mc:Choice Requires="a14">
          <p:sp>
            <p:nvSpPr>
              <p:cNvPr id="4" name="Rectángulo redondeado 3"/>
              <p:cNvSpPr/>
              <p:nvPr/>
            </p:nvSpPr>
            <p:spPr>
              <a:xfrm>
                <a:off x="887896" y="2485623"/>
                <a:ext cx="9543991" cy="3863662"/>
              </a:xfrm>
              <a:prstGeom prst="roundRect">
                <a:avLst>
                  <a:gd name="adj" fmla="val 9644"/>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s-PE" sz="2400" b="1" u="sng" dirty="0"/>
                  <a:t> </a:t>
                </a:r>
                <a:endParaRPr lang="es-PE" dirty="0">
                  <a:solidFill>
                    <a:schemeClr val="tx1"/>
                  </a:solidFill>
                </a:endParaRPr>
              </a:p>
              <a:p>
                <a:pPr algn="just"/>
                <a:r>
                  <a:rPr lang="es-PE" sz="2400" b="1" u="sng" dirty="0">
                    <a:solidFill>
                      <a:schemeClr val="tx1"/>
                    </a:solidFill>
                  </a:rPr>
                  <a:t>   </a:t>
                </a:r>
              </a:p>
              <a:p>
                <a:pPr algn="just"/>
                <a:endParaRPr lang="es-PE" sz="2400" b="1" u="sng" dirty="0"/>
              </a:p>
              <a:p>
                <a:pPr algn="just"/>
                <a:endParaRPr lang="es-PE" sz="2400" b="1" u="sng" dirty="0"/>
              </a:p>
              <a:p>
                <a:pPr algn="just"/>
                <a:r>
                  <a:rPr lang="es-PE" sz="2000" b="1" u="sng" dirty="0"/>
                  <a:t>SOLUCIÓN:</a:t>
                </a:r>
              </a:p>
              <a:p>
                <a:endParaRPr lang="es-PE" sz="2000" dirty="0"/>
              </a:p>
              <a:p>
                <a:r>
                  <a:rPr lang="es-PE" sz="2000" dirty="0"/>
                  <a:t> 3 meses </a:t>
                </a:r>
                <a14:m>
                  <m:oMath xmlns:m="http://schemas.openxmlformats.org/officeDocument/2006/math">
                    <m:r>
                      <a:rPr lang="es-PE" sz="2000" i="1" smtClean="0">
                        <a:latin typeface="Cambria Math" panose="02040503050406030204" pitchFamily="18" charset="0"/>
                        <a:ea typeface="Cambria Math" panose="02040503050406030204" pitchFamily="18" charset="0"/>
                      </a:rPr>
                      <m:t>≡</m:t>
                    </m:r>
                  </m:oMath>
                </a14:m>
                <a:r>
                  <a:rPr lang="es-PE" sz="2000" dirty="0"/>
                  <a:t> 90 días x 24 horas x 60 minutos = 129600 minutos</a:t>
                </a:r>
              </a:p>
              <a:p>
                <a:r>
                  <a:rPr lang="es-PE" sz="2000" dirty="0"/>
                  <a:t>• Tiempo de inactividad </a:t>
                </a:r>
                <a14:m>
                  <m:oMath xmlns:m="http://schemas.openxmlformats.org/officeDocument/2006/math">
                    <m:r>
                      <a:rPr lang="es-PE" sz="2000" i="1">
                        <a:latin typeface="Cambria Math" panose="02040503050406030204" pitchFamily="18" charset="0"/>
                        <a:ea typeface="Cambria Math" panose="02040503050406030204" pitchFamily="18" charset="0"/>
                      </a:rPr>
                      <m:t>≡</m:t>
                    </m:r>
                  </m:oMath>
                </a14:m>
                <a:r>
                  <a:rPr lang="es-PE" sz="2000" dirty="0"/>
                  <a:t> 5 + 5 + 5 + 30 + 40 = 85 minutos</a:t>
                </a:r>
              </a:p>
              <a:p>
                <a:r>
                  <a:rPr lang="es-PE" sz="2000" dirty="0"/>
                  <a:t>• Funcionamiento correcto = 129600 – 85 = 129515 minutos</a:t>
                </a:r>
              </a:p>
              <a:p>
                <a:endParaRPr lang="es-PE" sz="2000" dirty="0"/>
              </a:p>
              <a:p>
                <a:r>
                  <a:rPr lang="es-PE" sz="2000" dirty="0"/>
                  <a:t>MTBF = 129600 minutos/5 fallas = 25920 minutos</a:t>
                </a:r>
              </a:p>
              <a:p>
                <a:r>
                  <a:rPr lang="es-PE" sz="2000" dirty="0"/>
                  <a:t>MTTR = 85 minutos/5 fallas = 17 minutos</a:t>
                </a:r>
              </a:p>
              <a:p>
                <a:r>
                  <a:rPr lang="es-PE" sz="2000" dirty="0"/>
                  <a:t>MTTF = MTBF – MTTR = 25920  – 17 = 25903 minutos   </a:t>
                </a:r>
              </a:p>
              <a:p>
                <a:r>
                  <a:rPr lang="es-PE" sz="2000" dirty="0"/>
                  <a:t>D = MTTF/MTBF = 25903/25920 = 99.93%</a:t>
                </a:r>
              </a:p>
              <a:p>
                <a:r>
                  <a:rPr lang="es-PE" sz="2400" dirty="0"/>
                  <a:t/>
                </a:r>
                <a:br>
                  <a:rPr lang="es-PE" sz="2400" dirty="0"/>
                </a:br>
                <a:endParaRPr lang="es-PE" sz="2400" dirty="0"/>
              </a:p>
              <a:p>
                <a:endParaRPr lang="es-PE" sz="2400" dirty="0"/>
              </a:p>
            </p:txBody>
          </p:sp>
        </mc:Choice>
        <mc:Fallback xmlns="">
          <p:sp>
            <p:nvSpPr>
              <p:cNvPr id="4" name="Rectángulo redondeado 3"/>
              <p:cNvSpPr>
                <a:spLocks noRot="1" noChangeAspect="1" noMove="1" noResize="1" noEditPoints="1" noAdjustHandles="1" noChangeArrowheads="1" noChangeShapeType="1" noTextEdit="1"/>
              </p:cNvSpPr>
              <p:nvPr/>
            </p:nvSpPr>
            <p:spPr>
              <a:xfrm>
                <a:off x="887896" y="2485623"/>
                <a:ext cx="9543991" cy="3863662"/>
              </a:xfrm>
              <a:prstGeom prst="roundRect">
                <a:avLst>
                  <a:gd name="adj" fmla="val 9644"/>
                </a:avLst>
              </a:prstGeom>
              <a:blipFill>
                <a:blip r:embed="rId2"/>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35652029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87895" y="707872"/>
            <a:ext cx="5839475" cy="1212368"/>
          </a:xfrm>
          <a:prstGeom prst="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endParaRPr lang="es-PE" dirty="0"/>
          </a:p>
          <a:p>
            <a:endParaRPr lang="es-PE" dirty="0"/>
          </a:p>
          <a:p>
            <a:endParaRPr lang="es-PE" dirty="0"/>
          </a:p>
          <a:p>
            <a:endParaRPr lang="es-PE" dirty="0"/>
          </a:p>
          <a:p>
            <a:endParaRPr lang="es-PE" dirty="0"/>
          </a:p>
          <a:p>
            <a:endParaRPr lang="es-PE" dirty="0"/>
          </a:p>
          <a:p>
            <a:r>
              <a:rPr lang="es-PE" dirty="0"/>
              <a:t>Una empresa de transporte cuenta con 1 camión de 20 TM, el cual fue adquirido a inicios del año 2010, de acuerdo a la estadística el equipo ha tenido las siguientes intervenciones:</a:t>
            </a:r>
          </a:p>
          <a:p>
            <a:endParaRPr lang="es-PE" dirty="0"/>
          </a:p>
          <a:p>
            <a:endParaRPr lang="es-PE" dirty="0"/>
          </a:p>
          <a:p>
            <a:endParaRPr lang="es-PE" dirty="0"/>
          </a:p>
          <a:p>
            <a:endParaRPr lang="es-PE" dirty="0"/>
          </a:p>
          <a:p>
            <a:endParaRPr lang="es-PE" dirty="0"/>
          </a:p>
          <a:p>
            <a:endParaRPr lang="es-PE" dirty="0"/>
          </a:p>
        </p:txBody>
      </p:sp>
      <p:sp>
        <p:nvSpPr>
          <p:cNvPr id="5" name="AutoShape 2" descr="Resultado de imagen para almanaque"/>
          <p:cNvSpPr>
            <a:spLocks noChangeAspect="1" noChangeArrowheads="1"/>
          </p:cNvSpPr>
          <p:nvPr/>
        </p:nvSpPr>
        <p:spPr bwMode="auto">
          <a:xfrm>
            <a:off x="248186" y="2881084"/>
            <a:ext cx="1682214" cy="16822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 name="Recortar rectángulo de esquina diagonal 9"/>
          <p:cNvSpPr/>
          <p:nvPr/>
        </p:nvSpPr>
        <p:spPr>
          <a:xfrm>
            <a:off x="887896" y="139825"/>
            <a:ext cx="1365938" cy="411498"/>
          </a:xfrm>
          <a:prstGeom prst="snip2Diag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b="1" dirty="0"/>
              <a:t>EJERCICIO 3</a:t>
            </a:r>
          </a:p>
        </p:txBody>
      </p:sp>
      <p:sp>
        <p:nvSpPr>
          <p:cNvPr id="4" name="Rectángulo redondeado 3"/>
          <p:cNvSpPr/>
          <p:nvPr/>
        </p:nvSpPr>
        <p:spPr>
          <a:xfrm>
            <a:off x="887896" y="2019300"/>
            <a:ext cx="10625817" cy="4555671"/>
          </a:xfrm>
          <a:prstGeom prst="roundRect">
            <a:avLst>
              <a:gd name="adj" fmla="val 9644"/>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s-PE" sz="1600" b="1" u="sng" dirty="0"/>
          </a:p>
          <a:p>
            <a:pPr algn="just"/>
            <a:endParaRPr lang="es-PE" sz="1600" b="1" u="sng" dirty="0"/>
          </a:p>
          <a:p>
            <a:pPr algn="just"/>
            <a:endParaRPr lang="es-PE" sz="1600" b="1" u="sng" dirty="0"/>
          </a:p>
          <a:p>
            <a:pPr algn="just"/>
            <a:endParaRPr lang="es-PE" sz="1600" b="1" u="sng" dirty="0"/>
          </a:p>
          <a:p>
            <a:pPr algn="just"/>
            <a:r>
              <a:rPr lang="es-PE" sz="1600" b="1" u="sng" dirty="0"/>
              <a:t>SOLUCIÓN:</a:t>
            </a:r>
          </a:p>
          <a:p>
            <a:pPr marL="342900" indent="-342900" algn="just">
              <a:buFont typeface="Arial" panose="020B0604020202020204" pitchFamily="34" charset="0"/>
              <a:buChar char="•"/>
            </a:pPr>
            <a:endParaRPr lang="es-PE" sz="1200" dirty="0"/>
          </a:p>
          <a:p>
            <a:pPr marL="342900" indent="-342900" algn="just">
              <a:buFont typeface="Arial" panose="020B0604020202020204" pitchFamily="34" charset="0"/>
              <a:buChar char="•"/>
            </a:pPr>
            <a:r>
              <a:rPr lang="es-PE" sz="1200" dirty="0"/>
              <a:t>Número de paradas del camión al año:</a:t>
            </a:r>
          </a:p>
          <a:p>
            <a:pPr algn="just"/>
            <a:r>
              <a:rPr lang="es-PE" sz="1200" i="1" dirty="0"/>
              <a:t>Número de preventivos e intervenciones = 6 preventivos + 4 intervenciones = 10</a:t>
            </a:r>
          </a:p>
          <a:p>
            <a:pPr algn="just"/>
            <a:endParaRPr lang="es-PE" sz="1200" dirty="0"/>
          </a:p>
          <a:p>
            <a:pPr marL="285750" indent="-285750">
              <a:buFont typeface="Arial" panose="020B0604020202020204" pitchFamily="34" charset="0"/>
              <a:buChar char="•"/>
            </a:pPr>
            <a:r>
              <a:rPr lang="es-PE" sz="1200" dirty="0"/>
              <a:t>Tiempo total de inactividad (preventivo e intervenciones):</a:t>
            </a:r>
          </a:p>
          <a:p>
            <a:r>
              <a:rPr lang="es-PE" sz="1200" dirty="0"/>
              <a:t>	Tiempo de preventivos: 6 x 8 = 48 </a:t>
            </a:r>
            <a:r>
              <a:rPr lang="es-PE" sz="1200" dirty="0" err="1"/>
              <a:t>hrs</a:t>
            </a:r>
            <a:r>
              <a:rPr lang="es-PE" sz="1200" dirty="0"/>
              <a:t> </a:t>
            </a:r>
          </a:p>
          <a:p>
            <a:r>
              <a:rPr lang="es-PE" sz="1200" dirty="0"/>
              <a:t>	Tiempo de planchado y pintado= 144 </a:t>
            </a:r>
            <a:r>
              <a:rPr lang="es-PE" sz="1200" dirty="0" err="1"/>
              <a:t>hrs</a:t>
            </a:r>
            <a:endParaRPr lang="es-PE" sz="1200" dirty="0"/>
          </a:p>
          <a:p>
            <a:r>
              <a:rPr lang="es-PE" sz="1200" dirty="0"/>
              <a:t>	Tiempo de aire acondicionado =24 </a:t>
            </a:r>
            <a:r>
              <a:rPr lang="es-PE" sz="1200" dirty="0" err="1"/>
              <a:t>hrs</a:t>
            </a:r>
            <a:endParaRPr lang="es-PE" sz="1200" dirty="0"/>
          </a:p>
          <a:p>
            <a:r>
              <a:rPr lang="es-PE" sz="1200" dirty="0"/>
              <a:t>	Tiempo de perdida de líquidos de frenos= 24 </a:t>
            </a:r>
            <a:r>
              <a:rPr lang="es-PE" sz="1200" dirty="0" err="1"/>
              <a:t>hrs</a:t>
            </a:r>
            <a:endParaRPr lang="es-PE" sz="1200" dirty="0"/>
          </a:p>
          <a:p>
            <a:r>
              <a:rPr lang="es-PE" sz="1200" dirty="0"/>
              <a:t>	Tiempo de tanque de gasolina chorrea =16 horas</a:t>
            </a:r>
          </a:p>
          <a:p>
            <a:r>
              <a:rPr lang="es-PE" sz="1200" b="1" i="1" dirty="0"/>
              <a:t>Por lo tanto: Tiempo total de inactividad = 48 + 144 + 24 + 24 + 16=256 </a:t>
            </a:r>
            <a:r>
              <a:rPr lang="es-PE" sz="1200" b="1" i="1" dirty="0" err="1"/>
              <a:t>hrs</a:t>
            </a:r>
            <a:endParaRPr lang="es-PE" sz="1200" b="1" i="1" dirty="0"/>
          </a:p>
          <a:p>
            <a:endParaRPr lang="es-PE" sz="1200" b="1" i="1" dirty="0"/>
          </a:p>
          <a:p>
            <a:r>
              <a:rPr lang="es-PE" sz="1200" b="1" dirty="0"/>
              <a:t>Calculamos: </a:t>
            </a:r>
            <a:r>
              <a:rPr lang="es-PE" sz="1200" dirty="0"/>
              <a:t>Tiempo de funcionamiento del camión = 72000 Km/(80 Km/ H) = 900 horas</a:t>
            </a:r>
          </a:p>
          <a:p>
            <a:r>
              <a:rPr lang="es-PE" sz="1200" b="1" dirty="0"/>
              <a:t>Calculamos: </a:t>
            </a:r>
            <a:r>
              <a:rPr lang="es-PE" sz="1200" dirty="0"/>
              <a:t>Tiempo total de funcionamiento: Tiempo total =Tiempo total de inactividad + Tiempo de funcionamiento del camión =256 </a:t>
            </a:r>
            <a:r>
              <a:rPr lang="es-PE" sz="1200" dirty="0" err="1"/>
              <a:t>hrs</a:t>
            </a:r>
            <a:r>
              <a:rPr lang="es-PE" sz="1200" dirty="0"/>
              <a:t> + 900 </a:t>
            </a:r>
            <a:r>
              <a:rPr lang="es-PE" sz="1200" dirty="0" err="1"/>
              <a:t>hrs</a:t>
            </a:r>
            <a:r>
              <a:rPr lang="es-PE" sz="1200" dirty="0"/>
              <a:t> = 1156 </a:t>
            </a:r>
            <a:r>
              <a:rPr lang="es-PE" sz="1200" dirty="0" err="1"/>
              <a:t>hrs</a:t>
            </a:r>
            <a:endParaRPr lang="es-PE" sz="1200" dirty="0"/>
          </a:p>
          <a:p>
            <a:endParaRPr lang="es-PE" sz="1200" b="1" i="1" dirty="0"/>
          </a:p>
          <a:p>
            <a:r>
              <a:rPr lang="es-PE" sz="1200" dirty="0"/>
              <a:t>Finalmente determinamos el MTBF, MTTR Y Disponibilidad</a:t>
            </a:r>
          </a:p>
          <a:p>
            <a:endParaRPr lang="es-PE" sz="1200" b="1" dirty="0"/>
          </a:p>
          <a:p>
            <a:r>
              <a:rPr lang="pt-BR" sz="1200" dirty="0"/>
              <a:t>MTBF = 1156 </a:t>
            </a:r>
            <a:r>
              <a:rPr lang="pt-BR" sz="1200" dirty="0" err="1"/>
              <a:t>hrs</a:t>
            </a:r>
            <a:r>
              <a:rPr lang="pt-BR" sz="1200" dirty="0"/>
              <a:t>/10 = 115.6 </a:t>
            </a:r>
            <a:r>
              <a:rPr lang="pt-BR" sz="1200" dirty="0" err="1"/>
              <a:t>hrs</a:t>
            </a:r>
            <a:endParaRPr lang="pt-BR" sz="1200" dirty="0"/>
          </a:p>
          <a:p>
            <a:r>
              <a:rPr lang="pt-BR" sz="1200" dirty="0"/>
              <a:t>MTTR = 256 hrs/10 = 25.6 hrs     MTTF = 115.6 – 25.6 = 90</a:t>
            </a:r>
          </a:p>
          <a:p>
            <a:r>
              <a:rPr lang="es-PE" sz="1200" dirty="0"/>
              <a:t>DISPONIBILIDAD = 900 hrs/1156 hrs = 77.85%    D = MTTF/MTBF = 90/115.6 = 77.85%</a:t>
            </a:r>
          </a:p>
          <a:p>
            <a:endParaRPr lang="pt-BR" sz="1200" dirty="0"/>
          </a:p>
          <a:p>
            <a:endParaRPr lang="pt-BR" sz="1200" dirty="0"/>
          </a:p>
          <a:p>
            <a:endParaRPr lang="es-PE" sz="1200" b="1" dirty="0"/>
          </a:p>
          <a:p>
            <a:r>
              <a:rPr lang="es-PE" sz="1200" b="1" i="1" dirty="0"/>
              <a:t/>
            </a:r>
            <a:br>
              <a:rPr lang="es-PE" sz="1200" b="1" i="1" dirty="0"/>
            </a:br>
            <a:endParaRPr lang="es-PE" sz="1200" b="1" i="1" dirty="0"/>
          </a:p>
        </p:txBody>
      </p:sp>
      <p:graphicFrame>
        <p:nvGraphicFramePr>
          <p:cNvPr id="6" name="Tabla 5"/>
          <p:cNvGraphicFramePr>
            <a:graphicFrameLocks noGrp="1"/>
          </p:cNvGraphicFramePr>
          <p:nvPr>
            <p:extLst/>
          </p:nvPr>
        </p:nvGraphicFramePr>
        <p:xfrm>
          <a:off x="6916313" y="127250"/>
          <a:ext cx="3886200" cy="1781175"/>
        </p:xfrm>
        <a:graphic>
          <a:graphicData uri="http://schemas.openxmlformats.org/drawingml/2006/table">
            <a:tbl>
              <a:tblPr>
                <a:tableStyleId>{5C22544A-7EE6-4342-B048-85BDC9FD1C3A}</a:tableStyleId>
              </a:tblPr>
              <a:tblGrid>
                <a:gridCol w="1511300">
                  <a:extLst>
                    <a:ext uri="{9D8B030D-6E8A-4147-A177-3AD203B41FA5}">
                      <a16:colId xmlns:a16="http://schemas.microsoft.com/office/drawing/2014/main" val="20000"/>
                    </a:ext>
                  </a:extLst>
                </a:gridCol>
                <a:gridCol w="2374900">
                  <a:extLst>
                    <a:ext uri="{9D8B030D-6E8A-4147-A177-3AD203B41FA5}">
                      <a16:colId xmlns:a16="http://schemas.microsoft.com/office/drawing/2014/main" val="20001"/>
                    </a:ext>
                  </a:extLst>
                </a:gridCol>
              </a:tblGrid>
              <a:tr h="314325">
                <a:tc>
                  <a:txBody>
                    <a:bodyPr/>
                    <a:lstStyle/>
                    <a:p>
                      <a:pPr algn="ctr" fontAlgn="ctr"/>
                      <a:r>
                        <a:rPr lang="es-PE" sz="1000" u="none" strike="noStrike" dirty="0">
                          <a:effectLst/>
                        </a:rPr>
                        <a:t>Número de mantenimiento</a:t>
                      </a:r>
                      <a:r>
                        <a:rPr lang="es-PE" sz="1000" u="none" strike="noStrike" baseline="0" dirty="0">
                          <a:effectLst/>
                        </a:rPr>
                        <a:t> </a:t>
                      </a:r>
                      <a:r>
                        <a:rPr lang="es-PE" sz="1000" u="none" strike="noStrike" dirty="0">
                          <a:effectLst/>
                        </a:rPr>
                        <a:t>Preventivo en el año </a:t>
                      </a:r>
                      <a:endParaRPr lang="es-PE"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PE" sz="1000" u="none" strike="noStrike" dirty="0">
                          <a:effectLst/>
                        </a:rPr>
                        <a:t>6</a:t>
                      </a:r>
                      <a:endParaRPr lang="es-PE" sz="10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0"/>
                  </a:ext>
                </a:extLst>
              </a:tr>
              <a:tr h="323850">
                <a:tc>
                  <a:txBody>
                    <a:bodyPr/>
                    <a:lstStyle/>
                    <a:p>
                      <a:pPr algn="ctr" fontAlgn="ctr"/>
                      <a:r>
                        <a:rPr lang="es-PE" sz="1000" u="none" strike="noStrike">
                          <a:effectLst/>
                        </a:rPr>
                        <a:t>Duración del mantenimiento preventivo</a:t>
                      </a:r>
                      <a:endParaRPr lang="es-PE"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PE" sz="1000" u="none" strike="noStrike" dirty="0">
                          <a:effectLst/>
                        </a:rPr>
                        <a:t>8 </a:t>
                      </a:r>
                      <a:r>
                        <a:rPr lang="es-PE" sz="1000" u="none" strike="noStrike" dirty="0" err="1">
                          <a:effectLst/>
                        </a:rPr>
                        <a:t>hrs</a:t>
                      </a:r>
                      <a:endParaRPr lang="es-PE" sz="10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190500">
                <a:tc>
                  <a:txBody>
                    <a:bodyPr/>
                    <a:lstStyle/>
                    <a:p>
                      <a:pPr algn="ctr" fontAlgn="ctr"/>
                      <a:r>
                        <a:rPr lang="es-PE" sz="1000" u="none" strike="noStrike">
                          <a:effectLst/>
                        </a:rPr>
                        <a:t>Intervencion 1</a:t>
                      </a:r>
                      <a:endParaRPr lang="es-PE"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PE" sz="1000" u="none" strike="noStrike">
                          <a:effectLst/>
                        </a:rPr>
                        <a:t>Planchado y Pintado (144 hrs)</a:t>
                      </a:r>
                      <a:endParaRPr lang="es-PE"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190500">
                <a:tc>
                  <a:txBody>
                    <a:bodyPr/>
                    <a:lstStyle/>
                    <a:p>
                      <a:pPr algn="ctr" fontAlgn="ctr"/>
                      <a:r>
                        <a:rPr lang="es-PE" sz="1000" u="none" strike="noStrike">
                          <a:effectLst/>
                        </a:rPr>
                        <a:t>Intervencion 2</a:t>
                      </a:r>
                      <a:endParaRPr lang="es-PE"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PE" sz="1000" u="none" strike="noStrike">
                          <a:effectLst/>
                        </a:rPr>
                        <a:t>Aire Acondicionado defectuoso (24hrs)</a:t>
                      </a:r>
                      <a:endParaRPr lang="es-PE"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190500">
                <a:tc>
                  <a:txBody>
                    <a:bodyPr/>
                    <a:lstStyle/>
                    <a:p>
                      <a:pPr algn="ctr" fontAlgn="ctr"/>
                      <a:r>
                        <a:rPr lang="es-PE" sz="1000" u="none" strike="noStrike">
                          <a:effectLst/>
                        </a:rPr>
                        <a:t>Intervencion 3</a:t>
                      </a:r>
                      <a:endParaRPr lang="es-PE"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pt-BR" sz="1000" u="none" strike="noStrike">
                          <a:effectLst/>
                        </a:rPr>
                        <a:t>Pérdida   de   líquido de frenos (24 hrs)</a:t>
                      </a:r>
                      <a:endParaRPr lang="pt-BR"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190500">
                <a:tc>
                  <a:txBody>
                    <a:bodyPr/>
                    <a:lstStyle/>
                    <a:p>
                      <a:pPr algn="ctr" fontAlgn="ctr"/>
                      <a:r>
                        <a:rPr lang="es-PE" sz="1000" u="none" strike="noStrike">
                          <a:effectLst/>
                        </a:rPr>
                        <a:t>Intervencion 4</a:t>
                      </a:r>
                      <a:endParaRPr lang="es-PE"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PE" sz="1000" u="none" strike="noStrike">
                          <a:effectLst/>
                        </a:rPr>
                        <a:t>Tanque  de   gasolinachorrea (16 hrs)</a:t>
                      </a:r>
                      <a:endParaRPr lang="es-PE"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r h="190500">
                <a:tc>
                  <a:txBody>
                    <a:bodyPr/>
                    <a:lstStyle/>
                    <a:p>
                      <a:pPr algn="ctr" fontAlgn="ctr"/>
                      <a:r>
                        <a:rPr lang="es-PE" sz="1000" u="none" strike="noStrike">
                          <a:effectLst/>
                        </a:rPr>
                        <a:t>Kilómetros recorridos</a:t>
                      </a:r>
                      <a:endParaRPr lang="es-PE"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PE" sz="1000" u="none" strike="noStrike">
                          <a:effectLst/>
                        </a:rPr>
                        <a:t>72000</a:t>
                      </a:r>
                      <a:endParaRPr lang="es-PE"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6"/>
                  </a:ext>
                </a:extLst>
              </a:tr>
              <a:tr h="190500">
                <a:tc>
                  <a:txBody>
                    <a:bodyPr/>
                    <a:lstStyle/>
                    <a:p>
                      <a:pPr algn="ctr" fontAlgn="ctr"/>
                      <a:r>
                        <a:rPr lang="es-PE" sz="1000" u="none" strike="noStrike">
                          <a:effectLst/>
                        </a:rPr>
                        <a:t>Velocidad Promedio</a:t>
                      </a:r>
                      <a:endParaRPr lang="es-PE"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s-PE" sz="1000" u="none" strike="noStrike" dirty="0">
                          <a:effectLst/>
                        </a:rPr>
                        <a:t>80 km/</a:t>
                      </a:r>
                      <a:r>
                        <a:rPr lang="es-PE" sz="1000" u="none" strike="noStrike" dirty="0" err="1">
                          <a:effectLst/>
                        </a:rPr>
                        <a:t>hrs</a:t>
                      </a:r>
                      <a:endParaRPr lang="es-PE" sz="10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835011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2 Marcador de contenido"/>
          <p:cNvSpPr>
            <a:spLocks noGrp="1"/>
          </p:cNvSpPr>
          <p:nvPr>
            <p:ph idx="4294967295"/>
          </p:nvPr>
        </p:nvSpPr>
        <p:spPr>
          <a:xfrm>
            <a:off x="1079500" y="1533778"/>
            <a:ext cx="8597900" cy="2462213"/>
          </a:xfrm>
        </p:spPr>
        <p:txBody>
          <a:bodyPr/>
          <a:lstStyle/>
          <a:p>
            <a:pPr>
              <a:buFont typeface="Wingdings 2" panose="05020102010507070707" pitchFamily="18" charset="2"/>
              <a:buNone/>
            </a:pPr>
            <a:r>
              <a:rPr lang="es-ES" altLang="es-PE" dirty="0" smtClean="0">
                <a:solidFill>
                  <a:schemeClr val="bg1"/>
                </a:solidFill>
              </a:rPr>
              <a:t>“</a:t>
            </a:r>
            <a:r>
              <a:rPr lang="es-ES" altLang="es-PE" sz="2000" u="none" dirty="0" smtClean="0"/>
              <a:t>Lo que no se puede medir, no se puede evaluar, lo que no se puede evaluar, no se puede controlar y lo que no se puede controlar, no se puede mejorar.</a:t>
            </a:r>
          </a:p>
          <a:p>
            <a:endParaRPr lang="es-ES" altLang="es-PE" sz="2800" dirty="0"/>
          </a:p>
          <a:p>
            <a:endParaRPr lang="es-ES" altLang="es-PE" sz="2800" dirty="0"/>
          </a:p>
          <a:p>
            <a:pPr algn="ctr">
              <a:buFont typeface="Wingdings 2" panose="05020102010507070707" pitchFamily="18" charset="2"/>
              <a:buNone/>
            </a:pPr>
            <a:r>
              <a:rPr lang="es-ES" altLang="es-PE" sz="2800" dirty="0"/>
              <a:t>Máxima estadounidense</a:t>
            </a:r>
          </a:p>
          <a:p>
            <a:endParaRPr lang="es-ES" altLang="es-PE" dirty="0" smtClean="0"/>
          </a:p>
        </p:txBody>
      </p:sp>
    </p:spTree>
    <p:extLst>
      <p:ext uri="{BB962C8B-B14F-4D97-AF65-F5344CB8AC3E}">
        <p14:creationId xmlns:p14="http://schemas.microsoft.com/office/powerpoint/2010/main" val="171184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539875" y="549276"/>
            <a:ext cx="6769100" cy="430887"/>
          </a:xfrm>
        </p:spPr>
        <p:txBody>
          <a:bodyPr/>
          <a:lstStyle/>
          <a:p>
            <a:r>
              <a:rPr lang="es-PE" altLang="es-PE" sz="2800" dirty="0">
                <a:solidFill>
                  <a:schemeClr val="tx1"/>
                </a:solidFill>
              </a:rPr>
              <a:t>I. Introducción</a:t>
            </a:r>
          </a:p>
        </p:txBody>
      </p:sp>
      <p:sp>
        <p:nvSpPr>
          <p:cNvPr id="4" name="CuadroTexto 3"/>
          <p:cNvSpPr txBox="1"/>
          <p:nvPr/>
        </p:nvSpPr>
        <p:spPr>
          <a:xfrm>
            <a:off x="2063750" y="1341439"/>
            <a:ext cx="7488238" cy="4770437"/>
          </a:xfrm>
          <a:prstGeom prst="rect">
            <a:avLst/>
          </a:prstGeom>
          <a:noFill/>
        </p:spPr>
        <p:txBody>
          <a:bodyPr>
            <a:spAutoFit/>
          </a:bodyPr>
          <a:lstStyle/>
          <a:p>
            <a:pPr>
              <a:defRPr/>
            </a:pPr>
            <a:endParaRPr lang="es-PE" sz="2000" dirty="0">
              <a:latin typeface="+mj-lt"/>
              <a:ea typeface="+mj-ea"/>
              <a:cs typeface="+mj-cs"/>
            </a:endParaRPr>
          </a:p>
          <a:p>
            <a:pPr algn="just">
              <a:defRPr/>
            </a:pPr>
            <a:r>
              <a:rPr lang="es-PE" sz="2400" dirty="0">
                <a:latin typeface="+mj-lt"/>
                <a:ea typeface="+mj-ea"/>
                <a:cs typeface="+mj-cs"/>
              </a:rPr>
              <a:t>Es muy usual que en las Empresas se utilicen indicadores inconexos entre si, careciendo de un enfoque integrador y no profundizando en la relación entre ellos.</a:t>
            </a:r>
          </a:p>
          <a:p>
            <a:pPr algn="just">
              <a:defRPr/>
            </a:pPr>
            <a:endParaRPr lang="es-PE" sz="2400" dirty="0">
              <a:latin typeface="+mj-lt"/>
              <a:ea typeface="+mj-ea"/>
              <a:cs typeface="+mj-cs"/>
            </a:endParaRPr>
          </a:p>
          <a:p>
            <a:pPr algn="just">
              <a:defRPr/>
            </a:pPr>
            <a:r>
              <a:rPr lang="es-PE" sz="2400" dirty="0">
                <a:latin typeface="+mj-lt"/>
                <a:ea typeface="+mj-ea"/>
                <a:cs typeface="+mj-cs"/>
              </a:rPr>
              <a:t>A finales del siglo XIX Lord Kelvin decía:</a:t>
            </a:r>
          </a:p>
          <a:p>
            <a:pPr algn="just">
              <a:defRPr/>
            </a:pPr>
            <a:endParaRPr lang="es-PE" sz="2400" b="1" dirty="0">
              <a:latin typeface="+mj-lt"/>
              <a:ea typeface="+mj-ea"/>
              <a:cs typeface="+mj-cs"/>
            </a:endParaRPr>
          </a:p>
          <a:p>
            <a:pPr algn="just">
              <a:defRPr/>
            </a:pPr>
            <a:r>
              <a:rPr lang="es-PE" sz="2400" b="1" i="1" dirty="0">
                <a:latin typeface="+mj-lt"/>
                <a:ea typeface="+mj-ea"/>
                <a:cs typeface="+mj-cs"/>
              </a:rPr>
              <a:t>“Cuando puedes medir aquello de lo que estás hablando  y expresarlo en números , puede decirse que sabes algo acerca de ello; pero, cuando no puedes medirlo, cuando no puedes expresarlo en números, tu conocimiento es muy deficiente y poco satisfactorio”.</a:t>
            </a:r>
          </a:p>
          <a:p>
            <a:pPr algn="just">
              <a:defRPr/>
            </a:pPr>
            <a:endParaRPr lang="es-PE" sz="2000" b="1" dirty="0">
              <a:latin typeface="+mj-lt"/>
              <a:ea typeface="+mj-ea"/>
              <a:cs typeface="+mj-cs"/>
            </a:endParaRPr>
          </a:p>
        </p:txBody>
      </p:sp>
    </p:spTree>
    <p:extLst>
      <p:ext uri="{BB962C8B-B14F-4D97-AF65-F5344CB8AC3E}">
        <p14:creationId xmlns:p14="http://schemas.microsoft.com/office/powerpoint/2010/main" val="3021844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362200" y="228600"/>
            <a:ext cx="8305800" cy="954088"/>
          </a:xfrm>
          <a:prstGeom prst="rect">
            <a:avLst/>
          </a:prstGeom>
          <a:noFill/>
        </p:spPr>
        <p:txBody>
          <a:bodyPr>
            <a:spAutoFit/>
          </a:bodyPr>
          <a:lstStyle/>
          <a:p>
            <a:pPr algn="ctr">
              <a:defRPr/>
            </a:pPr>
            <a:r>
              <a:rPr lang="es-PE" sz="2800" b="1" dirty="0">
                <a:solidFill>
                  <a:schemeClr val="tx2">
                    <a:lumMod val="50000"/>
                  </a:schemeClr>
                </a:solidFill>
              </a:rPr>
              <a:t>FACTORES QUE INFLUYEN EN EL DISEÑO DE LOS INDICADORES</a:t>
            </a:r>
          </a:p>
        </p:txBody>
      </p:sp>
      <p:pic>
        <p:nvPicPr>
          <p:cNvPr id="9219" name="Imagen 1"/>
          <p:cNvPicPr>
            <a:picLocks noChangeAspect="1" noChangeArrowheads="1"/>
          </p:cNvPicPr>
          <p:nvPr/>
        </p:nvPicPr>
        <p:blipFill>
          <a:blip r:embed="rId2">
            <a:extLst>
              <a:ext uri="{28A0092B-C50C-407E-A947-70E740481C1C}">
                <a14:useLocalDpi xmlns:a14="http://schemas.microsoft.com/office/drawing/2010/main" val="0"/>
              </a:ext>
            </a:extLst>
          </a:blip>
          <a:srcRect l="7458" t="57777" r="17276" b="13333"/>
          <a:stretch>
            <a:fillRect/>
          </a:stretch>
        </p:blipFill>
        <p:spPr bwMode="auto">
          <a:xfrm>
            <a:off x="2667001" y="1828800"/>
            <a:ext cx="72802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259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409</TotalTime>
  <Words>2859</Words>
  <Application>Microsoft Office PowerPoint</Application>
  <PresentationFormat>Panorámica</PresentationFormat>
  <Paragraphs>516</Paragraphs>
  <Slides>62</Slides>
  <Notes>2</Notes>
  <HiddenSlides>0</HiddenSlides>
  <MMClips>0</MMClips>
  <ScaleCrop>false</ScaleCrop>
  <HeadingPairs>
    <vt:vector size="6" baseType="variant">
      <vt:variant>
        <vt:lpstr>Fuentes usadas</vt:lpstr>
      </vt:variant>
      <vt:variant>
        <vt:i4>19</vt:i4>
      </vt:variant>
      <vt:variant>
        <vt:lpstr>Tema</vt:lpstr>
      </vt:variant>
      <vt:variant>
        <vt:i4>1</vt:i4>
      </vt:variant>
      <vt:variant>
        <vt:lpstr>Títulos de diapositiva</vt:lpstr>
      </vt:variant>
      <vt:variant>
        <vt:i4>62</vt:i4>
      </vt:variant>
    </vt:vector>
  </HeadingPairs>
  <TitlesOfParts>
    <vt:vector size="82" baseType="lpstr">
      <vt:lpstr>Arial</vt:lpstr>
      <vt:lpstr>Arial Black</vt:lpstr>
      <vt:lpstr>Arial MT</vt:lpstr>
      <vt:lpstr>Berlin Sans FB</vt:lpstr>
      <vt:lpstr>Bookman Old Style</vt:lpstr>
      <vt:lpstr>Calibri</vt:lpstr>
      <vt:lpstr>Cambria Math</vt:lpstr>
      <vt:lpstr>Carlito</vt:lpstr>
      <vt:lpstr>Clearly Gothic</vt:lpstr>
      <vt:lpstr>Garamond</vt:lpstr>
      <vt:lpstr>Gordita</vt:lpstr>
      <vt:lpstr>Lora</vt:lpstr>
      <vt:lpstr>Lucida Sans Unicode</vt:lpstr>
      <vt:lpstr>Poppins</vt:lpstr>
      <vt:lpstr>Symbol</vt:lpstr>
      <vt:lpstr>Tahoma</vt:lpstr>
      <vt:lpstr>Times New Roman</vt:lpstr>
      <vt:lpstr>Wingdings</vt:lpstr>
      <vt:lpstr>Wingdings 2</vt:lpstr>
      <vt:lpstr>Office Theme</vt:lpstr>
      <vt:lpstr>Presentación de PowerPoint</vt:lpstr>
      <vt:lpstr>Planner  de Mantenimiento</vt:lpstr>
      <vt:lpstr>Presentación de PowerPoint</vt:lpstr>
      <vt:lpstr>Temario del Programa:</vt:lpstr>
      <vt:lpstr>Módulo 7</vt:lpstr>
      <vt:lpstr>Presentación de PowerPoint</vt:lpstr>
      <vt:lpstr>Presentación de PowerPoint</vt:lpstr>
      <vt:lpstr>I. 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CURVA DE LA CONFIABILIDAD</vt:lpstr>
      <vt:lpstr>CICLO DE VIDA TÉCNICO DE UNA MÁQUINA</vt:lpstr>
      <vt:lpstr>Aplicación de la confiabilidad</vt:lpstr>
      <vt:lpstr>MANTENIBILIDAD (M) </vt:lpstr>
      <vt:lpstr>CURVA DE LA MANTENIBILIDAD</vt:lpstr>
      <vt:lpstr>Presentación de PowerPoint</vt:lpstr>
      <vt:lpstr>COSTOS DEL NIVEL DE LA ACTIVIDAD DE MANTENIMIENTO</vt:lpstr>
      <vt:lpstr>Mantenimiento de clase mundial (World Class Maintenance, WCM)</vt:lpstr>
      <vt:lpstr>Presentación de PowerPoint</vt:lpstr>
      <vt:lpstr>Presentación de PowerPoint</vt:lpstr>
      <vt:lpstr>Presentación de PowerPoint</vt:lpstr>
      <vt:lpstr>Presentación de PowerPoint</vt:lpstr>
      <vt:lpstr>Mantenimiento de clase mundial (World Class Maintenance, WCM) - UNE-EN 15341:2020</vt:lpstr>
      <vt:lpstr>Resumiendo: Índices  de clase mundial </vt:lpstr>
      <vt:lpstr>Índices  de clase mundial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CONCEPTOS </vt:lpstr>
      <vt:lpstr>MTBF / MTTR / MTTF</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lenovo</cp:lastModifiedBy>
  <cp:revision>40</cp:revision>
  <dcterms:created xsi:type="dcterms:W3CDTF">2024-01-10T02:54:09Z</dcterms:created>
  <dcterms:modified xsi:type="dcterms:W3CDTF">2024-05-19T20:50:33Z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2023-10-02T00:00:00Z</vt:filetime>
  </property>
  <property fmtid="{D5CDD505-2E9C-101B-9397-08002B2CF9AE}" pid="3" name="Creator">
    <vt:lpwstr>Microsoft® PowerPoint® 2019</vt:lpwstr>
  </property>
  <property fmtid="{D5CDD505-2E9C-101B-9397-08002B2CF9AE}" pid="4" name="LastSaved">
    <vt:filetime>2024-01-10T00:00:00Z</vt:filetime>
  </property>
</Properties>
</file>